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Lst>
  <p:sldSz cx="6858000" cy="9906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23" autoAdjust="0"/>
    <p:restoredTop sz="94660"/>
  </p:normalViewPr>
  <p:slideViewPr>
    <p:cSldViewPr snapToGrid="0">
      <p:cViewPr varScale="1">
        <p:scale>
          <a:sx n="48" d="100"/>
          <a:sy n="48" d="100"/>
        </p:scale>
        <p:origin x="243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5BEA1928-E289-4E11-B31B-4CBDBB760D16}" type="datetimeFigureOut">
              <a:rPr kumimoji="1" lang="ja-JP" altLang="en-US" smtClean="0"/>
              <a:t>2026/3/27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6BC95CE-6377-426F-877A-AE02558C0032}" type="slidenum">
              <a:rPr kumimoji="1" lang="ja-JP" altLang="en-US" smtClean="0"/>
              <a:t>‹#›</a:t>
            </a:fld>
            <a:endParaRPr kumimoji="1" lang="ja-JP" altLang="en-US"/>
          </a:p>
        </p:txBody>
      </p:sp>
    </p:spTree>
    <p:extLst>
      <p:ext uri="{BB962C8B-B14F-4D97-AF65-F5344CB8AC3E}">
        <p14:creationId xmlns:p14="http://schemas.microsoft.com/office/powerpoint/2010/main" val="880096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BEA1928-E289-4E11-B31B-4CBDBB760D16}" type="datetimeFigureOut">
              <a:rPr kumimoji="1" lang="ja-JP" altLang="en-US" smtClean="0"/>
              <a:t>2026/3/27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6BC95CE-6377-426F-877A-AE02558C0032}" type="slidenum">
              <a:rPr kumimoji="1" lang="ja-JP" altLang="en-US" smtClean="0"/>
              <a:t>‹#›</a:t>
            </a:fld>
            <a:endParaRPr kumimoji="1" lang="ja-JP" altLang="en-US"/>
          </a:p>
        </p:txBody>
      </p:sp>
    </p:spTree>
    <p:extLst>
      <p:ext uri="{BB962C8B-B14F-4D97-AF65-F5344CB8AC3E}">
        <p14:creationId xmlns:p14="http://schemas.microsoft.com/office/powerpoint/2010/main" val="23615574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BEA1928-E289-4E11-B31B-4CBDBB760D16}" type="datetimeFigureOut">
              <a:rPr kumimoji="1" lang="ja-JP" altLang="en-US" smtClean="0"/>
              <a:t>2026/3/27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6BC95CE-6377-426F-877A-AE02558C0032}" type="slidenum">
              <a:rPr kumimoji="1" lang="ja-JP" altLang="en-US" smtClean="0"/>
              <a:t>‹#›</a:t>
            </a:fld>
            <a:endParaRPr kumimoji="1" lang="ja-JP" altLang="en-US"/>
          </a:p>
        </p:txBody>
      </p:sp>
    </p:spTree>
    <p:extLst>
      <p:ext uri="{BB962C8B-B14F-4D97-AF65-F5344CB8AC3E}">
        <p14:creationId xmlns:p14="http://schemas.microsoft.com/office/powerpoint/2010/main" val="2216282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BEA1928-E289-4E11-B31B-4CBDBB760D16}" type="datetimeFigureOut">
              <a:rPr kumimoji="1" lang="ja-JP" altLang="en-US" smtClean="0"/>
              <a:t>2026/3/27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6BC95CE-6377-426F-877A-AE02558C0032}" type="slidenum">
              <a:rPr kumimoji="1" lang="ja-JP" altLang="en-US" smtClean="0"/>
              <a:t>‹#›</a:t>
            </a:fld>
            <a:endParaRPr kumimoji="1" lang="ja-JP" altLang="en-US"/>
          </a:p>
        </p:txBody>
      </p:sp>
    </p:spTree>
    <p:extLst>
      <p:ext uri="{BB962C8B-B14F-4D97-AF65-F5344CB8AC3E}">
        <p14:creationId xmlns:p14="http://schemas.microsoft.com/office/powerpoint/2010/main" val="2261667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BEA1928-E289-4E11-B31B-4CBDBB760D16}" type="datetimeFigureOut">
              <a:rPr kumimoji="1" lang="ja-JP" altLang="en-US" smtClean="0"/>
              <a:t>2026/3/27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6BC95CE-6377-426F-877A-AE02558C0032}" type="slidenum">
              <a:rPr kumimoji="1" lang="ja-JP" altLang="en-US" smtClean="0"/>
              <a:t>‹#›</a:t>
            </a:fld>
            <a:endParaRPr kumimoji="1" lang="ja-JP" altLang="en-US"/>
          </a:p>
        </p:txBody>
      </p:sp>
    </p:spTree>
    <p:extLst>
      <p:ext uri="{BB962C8B-B14F-4D97-AF65-F5344CB8AC3E}">
        <p14:creationId xmlns:p14="http://schemas.microsoft.com/office/powerpoint/2010/main" val="990726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5BEA1928-E289-4E11-B31B-4CBDBB760D16}" type="datetimeFigureOut">
              <a:rPr kumimoji="1" lang="ja-JP" altLang="en-US" smtClean="0"/>
              <a:t>2026/3/27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6BC95CE-6377-426F-877A-AE02558C0032}" type="slidenum">
              <a:rPr kumimoji="1" lang="ja-JP" altLang="en-US" smtClean="0"/>
              <a:t>‹#›</a:t>
            </a:fld>
            <a:endParaRPr kumimoji="1" lang="ja-JP" altLang="en-US"/>
          </a:p>
        </p:txBody>
      </p:sp>
    </p:spTree>
    <p:extLst>
      <p:ext uri="{BB962C8B-B14F-4D97-AF65-F5344CB8AC3E}">
        <p14:creationId xmlns:p14="http://schemas.microsoft.com/office/powerpoint/2010/main" val="2938806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5BEA1928-E289-4E11-B31B-4CBDBB760D16}" type="datetimeFigureOut">
              <a:rPr kumimoji="1" lang="ja-JP" altLang="en-US" smtClean="0"/>
              <a:t>2026/3/27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6BC95CE-6377-426F-877A-AE02558C0032}" type="slidenum">
              <a:rPr kumimoji="1" lang="ja-JP" altLang="en-US" smtClean="0"/>
              <a:t>‹#›</a:t>
            </a:fld>
            <a:endParaRPr kumimoji="1" lang="ja-JP" altLang="en-US"/>
          </a:p>
        </p:txBody>
      </p:sp>
    </p:spTree>
    <p:extLst>
      <p:ext uri="{BB962C8B-B14F-4D97-AF65-F5344CB8AC3E}">
        <p14:creationId xmlns:p14="http://schemas.microsoft.com/office/powerpoint/2010/main" val="381636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5BEA1928-E289-4E11-B31B-4CBDBB760D16}" type="datetimeFigureOut">
              <a:rPr kumimoji="1" lang="ja-JP" altLang="en-US" smtClean="0"/>
              <a:t>2026/3/27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6BC95CE-6377-426F-877A-AE02558C0032}" type="slidenum">
              <a:rPr kumimoji="1" lang="ja-JP" altLang="en-US" smtClean="0"/>
              <a:t>‹#›</a:t>
            </a:fld>
            <a:endParaRPr kumimoji="1" lang="ja-JP" altLang="en-US"/>
          </a:p>
        </p:txBody>
      </p:sp>
    </p:spTree>
    <p:extLst>
      <p:ext uri="{BB962C8B-B14F-4D97-AF65-F5344CB8AC3E}">
        <p14:creationId xmlns:p14="http://schemas.microsoft.com/office/powerpoint/2010/main" val="1563954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EA1928-E289-4E11-B31B-4CBDBB760D16}" type="datetimeFigureOut">
              <a:rPr kumimoji="1" lang="ja-JP" altLang="en-US" smtClean="0"/>
              <a:t>2026/3/27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6BC95CE-6377-426F-877A-AE02558C0032}" type="slidenum">
              <a:rPr kumimoji="1" lang="ja-JP" altLang="en-US" smtClean="0"/>
              <a:t>‹#›</a:t>
            </a:fld>
            <a:endParaRPr kumimoji="1" lang="ja-JP" altLang="en-US"/>
          </a:p>
        </p:txBody>
      </p:sp>
    </p:spTree>
    <p:extLst>
      <p:ext uri="{BB962C8B-B14F-4D97-AF65-F5344CB8AC3E}">
        <p14:creationId xmlns:p14="http://schemas.microsoft.com/office/powerpoint/2010/main" val="3099582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BEA1928-E289-4E11-B31B-4CBDBB760D16}" type="datetimeFigureOut">
              <a:rPr kumimoji="1" lang="ja-JP" altLang="en-US" smtClean="0"/>
              <a:t>2026/3/27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6BC95CE-6377-426F-877A-AE02558C0032}" type="slidenum">
              <a:rPr kumimoji="1" lang="ja-JP" altLang="en-US" smtClean="0"/>
              <a:t>‹#›</a:t>
            </a:fld>
            <a:endParaRPr kumimoji="1" lang="ja-JP" altLang="en-US"/>
          </a:p>
        </p:txBody>
      </p:sp>
    </p:spTree>
    <p:extLst>
      <p:ext uri="{BB962C8B-B14F-4D97-AF65-F5344CB8AC3E}">
        <p14:creationId xmlns:p14="http://schemas.microsoft.com/office/powerpoint/2010/main" val="3730240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BEA1928-E289-4E11-B31B-4CBDBB760D16}" type="datetimeFigureOut">
              <a:rPr kumimoji="1" lang="ja-JP" altLang="en-US" smtClean="0"/>
              <a:t>2026/3/27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6BC95CE-6377-426F-877A-AE02558C0032}" type="slidenum">
              <a:rPr kumimoji="1" lang="ja-JP" altLang="en-US" smtClean="0"/>
              <a:t>‹#›</a:t>
            </a:fld>
            <a:endParaRPr kumimoji="1" lang="ja-JP" altLang="en-US"/>
          </a:p>
        </p:txBody>
      </p:sp>
    </p:spTree>
    <p:extLst>
      <p:ext uri="{BB962C8B-B14F-4D97-AF65-F5344CB8AC3E}">
        <p14:creationId xmlns:p14="http://schemas.microsoft.com/office/powerpoint/2010/main" val="2644912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5BEA1928-E289-4E11-B31B-4CBDBB760D16}" type="datetimeFigureOut">
              <a:rPr kumimoji="1" lang="ja-JP" altLang="en-US" smtClean="0"/>
              <a:t>2026/3/27</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96BC95CE-6377-426F-877A-AE02558C0032}" type="slidenum">
              <a:rPr kumimoji="1" lang="ja-JP" altLang="en-US" smtClean="0"/>
              <a:t>‹#›</a:t>
            </a:fld>
            <a:endParaRPr kumimoji="1" lang="ja-JP" altLang="en-US"/>
          </a:p>
        </p:txBody>
      </p:sp>
    </p:spTree>
    <p:extLst>
      <p:ext uri="{BB962C8B-B14F-4D97-AF65-F5344CB8AC3E}">
        <p14:creationId xmlns:p14="http://schemas.microsoft.com/office/powerpoint/2010/main" val="45975578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1091E20B-DFF0-1CCB-9023-68861A6C398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3479" y="-86415"/>
            <a:ext cx="6737280" cy="9906000"/>
          </a:xfrm>
          <a:prstGeom prst="rect">
            <a:avLst/>
          </a:prstGeom>
        </p:spPr>
      </p:pic>
      <p:sp>
        <p:nvSpPr>
          <p:cNvPr id="31" name="正方形/長方形 30">
            <a:extLst>
              <a:ext uri="{FF2B5EF4-FFF2-40B4-BE49-F238E27FC236}">
                <a16:creationId xmlns:a16="http://schemas.microsoft.com/office/drawing/2014/main" id="{5CB52E12-CB83-F85D-6F4B-7180876C0522}"/>
              </a:ext>
            </a:extLst>
          </p:cNvPr>
          <p:cNvSpPr/>
          <p:nvPr/>
        </p:nvSpPr>
        <p:spPr>
          <a:xfrm>
            <a:off x="378045" y="8660273"/>
            <a:ext cx="6151097" cy="841342"/>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テキスト ボックス 3">
            <a:extLst>
              <a:ext uri="{FF2B5EF4-FFF2-40B4-BE49-F238E27FC236}">
                <a16:creationId xmlns:a16="http://schemas.microsoft.com/office/drawing/2014/main" id="{975D5ED2-7028-19F6-F6EA-9F2F1FB80966}"/>
              </a:ext>
            </a:extLst>
          </p:cNvPr>
          <p:cNvSpPr txBox="1"/>
          <p:nvPr/>
        </p:nvSpPr>
        <p:spPr>
          <a:xfrm>
            <a:off x="238608" y="2017162"/>
            <a:ext cx="2666517" cy="1015663"/>
          </a:xfrm>
          <a:prstGeom prst="rect">
            <a:avLst/>
          </a:prstGeom>
          <a:noFill/>
        </p:spPr>
        <p:txBody>
          <a:bodyPr wrap="square" rtlCol="0">
            <a:spAutoFit/>
          </a:bodyPr>
          <a:lstStyle/>
          <a:p>
            <a:r>
              <a:rPr kumimoji="1" lang="ja-JP" altLang="en-US" sz="6000" dirty="0">
                <a:latin typeface="HGS創英角ｺﾞｼｯｸUB" panose="020B0900000000000000" pitchFamily="50" charset="-128"/>
                <a:ea typeface="HGS創英角ｺﾞｼｯｸUB" panose="020B0900000000000000" pitchFamily="50" charset="-128"/>
              </a:rPr>
              <a:t>　</a:t>
            </a:r>
            <a:r>
              <a:rPr kumimoji="1" lang="en-US" altLang="ja-JP" sz="6000" dirty="0">
                <a:latin typeface="HGS創英角ｺﾞｼｯｸUB" panose="020B0900000000000000" pitchFamily="50" charset="-128"/>
                <a:ea typeface="HGS創英角ｺﾞｼｯｸUB" panose="020B0900000000000000" pitchFamily="50" charset="-128"/>
              </a:rPr>
              <a:t>50</a:t>
            </a:r>
            <a:r>
              <a:rPr kumimoji="1" lang="ja-JP" altLang="en-US" sz="2000" dirty="0">
                <a:latin typeface="HGS創英角ｺﾞｼｯｸUB" panose="020B0900000000000000" pitchFamily="50" charset="-128"/>
                <a:ea typeface="HGS創英角ｺﾞｼｯｸUB" panose="020B0900000000000000" pitchFamily="50" charset="-128"/>
              </a:rPr>
              <a:t>万円</a:t>
            </a:r>
            <a:endParaRPr kumimoji="1" lang="ja-JP" altLang="en-US" sz="6000" dirty="0">
              <a:latin typeface="HGS創英角ｺﾞｼｯｸUB" panose="020B0900000000000000" pitchFamily="50" charset="-128"/>
              <a:ea typeface="HGS創英角ｺﾞｼｯｸUB" panose="020B0900000000000000" pitchFamily="50" charset="-128"/>
            </a:endParaRPr>
          </a:p>
        </p:txBody>
      </p:sp>
      <p:sp>
        <p:nvSpPr>
          <p:cNvPr id="5" name="テキスト ボックス 4">
            <a:extLst>
              <a:ext uri="{FF2B5EF4-FFF2-40B4-BE49-F238E27FC236}">
                <a16:creationId xmlns:a16="http://schemas.microsoft.com/office/drawing/2014/main" id="{BA2F8C3B-C38D-408B-1277-6A7EC9533EBB}"/>
              </a:ext>
            </a:extLst>
          </p:cNvPr>
          <p:cNvSpPr txBox="1"/>
          <p:nvPr/>
        </p:nvSpPr>
        <p:spPr>
          <a:xfrm>
            <a:off x="247047" y="1701921"/>
            <a:ext cx="1719085" cy="584775"/>
          </a:xfrm>
          <a:prstGeom prst="rect">
            <a:avLst/>
          </a:prstGeom>
          <a:noFill/>
          <a:ln w="28575">
            <a:noFill/>
          </a:ln>
        </p:spPr>
        <p:txBody>
          <a:bodyPr wrap="square" rtlCol="0">
            <a:spAutoFit/>
          </a:bodyPr>
          <a:lstStyle/>
          <a:p>
            <a:r>
              <a:rPr kumimoji="1" lang="ja-JP" altLang="en-US" dirty="0">
                <a:latin typeface="HGS創英角ｺﾞｼｯｸUB" panose="020B0900000000000000" pitchFamily="50" charset="-128"/>
                <a:ea typeface="HGS創英角ｺﾞｼｯｸUB" panose="020B0900000000000000" pitchFamily="50" charset="-128"/>
              </a:rPr>
              <a:t>　</a:t>
            </a:r>
            <a:r>
              <a:rPr kumimoji="1" lang="ja-JP" altLang="en-US" sz="1400" dirty="0">
                <a:latin typeface="HGS創英角ｺﾞｼｯｸUB" panose="020B0900000000000000" pitchFamily="50" charset="-128"/>
                <a:ea typeface="HGS創英角ｺﾞｼｯｸUB" panose="020B0900000000000000" pitchFamily="50" charset="-128"/>
              </a:rPr>
              <a:t>最　大</a:t>
            </a:r>
            <a:endParaRPr kumimoji="1" lang="en-US" altLang="ja-JP" sz="1400" dirty="0">
              <a:latin typeface="HGS創英角ｺﾞｼｯｸUB" panose="020B0900000000000000" pitchFamily="50" charset="-128"/>
              <a:ea typeface="HGS創英角ｺﾞｼｯｸUB" panose="020B0900000000000000" pitchFamily="50" charset="-128"/>
            </a:endParaRPr>
          </a:p>
          <a:p>
            <a:r>
              <a:rPr kumimoji="1" lang="ja-JP" altLang="en-US" sz="1400" dirty="0">
                <a:latin typeface="HGS創英角ｺﾞｼｯｸUB" panose="020B0900000000000000" pitchFamily="50" charset="-128"/>
                <a:ea typeface="HGS創英角ｺﾞｼｯｸUB" panose="020B0900000000000000" pitchFamily="50" charset="-128"/>
              </a:rPr>
              <a:t>（補助上限）</a:t>
            </a:r>
          </a:p>
        </p:txBody>
      </p:sp>
      <p:sp>
        <p:nvSpPr>
          <p:cNvPr id="7" name="テキスト ボックス 6">
            <a:extLst>
              <a:ext uri="{FF2B5EF4-FFF2-40B4-BE49-F238E27FC236}">
                <a16:creationId xmlns:a16="http://schemas.microsoft.com/office/drawing/2014/main" id="{6662FB07-F358-F66B-1E52-6D95221A8DA8}"/>
              </a:ext>
            </a:extLst>
          </p:cNvPr>
          <p:cNvSpPr txBox="1"/>
          <p:nvPr/>
        </p:nvSpPr>
        <p:spPr>
          <a:xfrm>
            <a:off x="498709" y="2864360"/>
            <a:ext cx="2597511" cy="246221"/>
          </a:xfrm>
          <a:prstGeom prst="rect">
            <a:avLst/>
          </a:prstGeom>
          <a:noFill/>
        </p:spPr>
        <p:txBody>
          <a:bodyPr wrap="square" rtlCol="0">
            <a:spAutoFit/>
          </a:bodyPr>
          <a:lstStyle/>
          <a:p>
            <a:r>
              <a:rPr kumimoji="1" lang="en-US" altLang="ja-JP" sz="1000" dirty="0">
                <a:latin typeface="HGS創英角ｺﾞｼｯｸUB" panose="020B0900000000000000" pitchFamily="50" charset="-128"/>
                <a:ea typeface="HGS創英角ｺﾞｼｯｸUB" panose="020B0900000000000000" pitchFamily="50" charset="-128"/>
              </a:rPr>
              <a:t>※</a:t>
            </a:r>
            <a:r>
              <a:rPr kumimoji="1" lang="ja-JP" altLang="en-US" sz="1000" dirty="0">
                <a:latin typeface="HGS創英角ｺﾞｼｯｸUB" panose="020B0900000000000000" pitchFamily="50" charset="-128"/>
                <a:ea typeface="HGS創英角ｺﾞｼｯｸUB" panose="020B0900000000000000" pitchFamily="50" charset="-128"/>
              </a:rPr>
              <a:t>補助対象経費（改修費）の１</a:t>
            </a:r>
            <a:r>
              <a:rPr kumimoji="1" lang="en-US" altLang="ja-JP" sz="1000" dirty="0">
                <a:latin typeface="HGS創英角ｺﾞｼｯｸUB" panose="020B0900000000000000" pitchFamily="50" charset="-128"/>
                <a:ea typeface="HGS創英角ｺﾞｼｯｸUB" panose="020B0900000000000000" pitchFamily="50" charset="-128"/>
              </a:rPr>
              <a:t>/</a:t>
            </a:r>
            <a:r>
              <a:rPr kumimoji="1" lang="ja-JP" altLang="en-US" sz="1000" dirty="0">
                <a:latin typeface="HGS創英角ｺﾞｼｯｸUB" panose="020B0900000000000000" pitchFamily="50" charset="-128"/>
                <a:ea typeface="HGS創英角ｺﾞｼｯｸUB" panose="020B0900000000000000" pitchFamily="50" charset="-128"/>
              </a:rPr>
              <a:t>２まで</a:t>
            </a:r>
          </a:p>
        </p:txBody>
      </p:sp>
      <p:sp>
        <p:nvSpPr>
          <p:cNvPr id="19" name="テキスト ボックス 18">
            <a:extLst>
              <a:ext uri="{FF2B5EF4-FFF2-40B4-BE49-F238E27FC236}">
                <a16:creationId xmlns:a16="http://schemas.microsoft.com/office/drawing/2014/main" id="{3C5A4FD5-FFF7-73C0-DDAA-0C104788DE71}"/>
              </a:ext>
            </a:extLst>
          </p:cNvPr>
          <p:cNvSpPr txBox="1"/>
          <p:nvPr/>
        </p:nvSpPr>
        <p:spPr>
          <a:xfrm>
            <a:off x="334039" y="5000928"/>
            <a:ext cx="6137966" cy="400110"/>
          </a:xfrm>
          <a:prstGeom prst="rect">
            <a:avLst/>
          </a:prstGeom>
          <a:noFill/>
        </p:spPr>
        <p:txBody>
          <a:bodyPr wrap="square">
            <a:spAutoFit/>
          </a:bodyPr>
          <a:lstStyle/>
          <a:p>
            <a:pPr>
              <a:lnSpc>
                <a:spcPts val="1200"/>
              </a:lnSpc>
            </a:pPr>
            <a:r>
              <a:rPr lang="ja-JP" altLang="en-US" sz="1050" b="1" dirty="0">
                <a:latin typeface="BIZ UDゴシック" panose="020B0400000000000000" pitchFamily="49" charset="-128"/>
                <a:ea typeface="BIZ UDゴシック" panose="020B0400000000000000" pitchFamily="49" charset="-128"/>
              </a:rPr>
              <a:t>この事業は、空き店舗等の貸出しに必要な経費の一部を補助し、店舗を貸しやすくすることにより空き店舗数を減らし商店街の活性化を図ることを目的としています。</a:t>
            </a:r>
          </a:p>
        </p:txBody>
      </p:sp>
      <p:sp>
        <p:nvSpPr>
          <p:cNvPr id="21" name="テキスト ボックス 20">
            <a:extLst>
              <a:ext uri="{FF2B5EF4-FFF2-40B4-BE49-F238E27FC236}">
                <a16:creationId xmlns:a16="http://schemas.microsoft.com/office/drawing/2014/main" id="{269AAAE8-C314-80D6-81B2-5D577AD078D5}"/>
              </a:ext>
            </a:extLst>
          </p:cNvPr>
          <p:cNvSpPr txBox="1"/>
          <p:nvPr/>
        </p:nvSpPr>
        <p:spPr>
          <a:xfrm>
            <a:off x="217686" y="1271889"/>
            <a:ext cx="6471816" cy="600164"/>
          </a:xfrm>
          <a:prstGeom prst="rect">
            <a:avLst/>
          </a:prstGeom>
          <a:noFill/>
        </p:spPr>
        <p:txBody>
          <a:bodyPr wrap="square">
            <a:spAutoFit/>
          </a:bodyPr>
          <a:lstStyle/>
          <a:p>
            <a:r>
              <a:rPr lang="ja-JP" altLang="en-US" sz="1100" b="1" dirty="0">
                <a:latin typeface="BIZ UDゴシック" panose="020B0400000000000000" pitchFamily="49" charset="-128"/>
                <a:ea typeface="BIZ UDゴシック" panose="020B0400000000000000" pitchFamily="49" charset="-128"/>
              </a:rPr>
              <a:t>区内近隣型商店街内</a:t>
            </a:r>
            <a:r>
              <a:rPr lang="en-US" altLang="ja-JP" sz="1100" b="1" dirty="0">
                <a:latin typeface="BIZ UDゴシック" panose="020B0400000000000000" pitchFamily="49" charset="-128"/>
                <a:ea typeface="BIZ UDゴシック" panose="020B0400000000000000" pitchFamily="49" charset="-128"/>
              </a:rPr>
              <a:t>(※1)</a:t>
            </a:r>
            <a:r>
              <a:rPr lang="ja-JP" altLang="en-US" sz="1100" b="1" dirty="0">
                <a:latin typeface="BIZ UDゴシック" panose="020B0400000000000000" pitchFamily="49" charset="-128"/>
                <a:ea typeface="BIZ UDゴシック" panose="020B0400000000000000" pitchFamily="49" charset="-128"/>
              </a:rPr>
              <a:t>にある空き店舗及び空き家の所有者に対して、</a:t>
            </a:r>
            <a:endParaRPr lang="en-US" altLang="ja-JP" sz="1100" b="1" dirty="0">
              <a:latin typeface="BIZ UDゴシック" panose="020B0400000000000000" pitchFamily="49" charset="-128"/>
              <a:ea typeface="BIZ UDゴシック" panose="020B0400000000000000" pitchFamily="49" charset="-128"/>
            </a:endParaRPr>
          </a:p>
          <a:p>
            <a:r>
              <a:rPr lang="ja-JP" altLang="en-US" sz="1100" b="1" u="sng" dirty="0">
                <a:highlight>
                  <a:srgbClr val="FFFF00"/>
                </a:highlight>
                <a:latin typeface="BIZ UDゴシック" panose="020B0400000000000000" pitchFamily="49" charset="-128"/>
                <a:ea typeface="BIZ UDゴシック" panose="020B0400000000000000" pitchFamily="49" charset="-128"/>
              </a:rPr>
              <a:t>貸出に必要な残置物の撤去等の一部を補助</a:t>
            </a:r>
            <a:r>
              <a:rPr lang="ja-JP" altLang="en-US" sz="1100" b="1" dirty="0">
                <a:latin typeface="BIZ UDゴシック" panose="020B0400000000000000" pitchFamily="49" charset="-128"/>
                <a:ea typeface="BIZ UDゴシック" panose="020B0400000000000000" pitchFamily="49" charset="-128"/>
              </a:rPr>
              <a:t>します。</a:t>
            </a:r>
            <a:endParaRPr lang="en-US" altLang="ja-JP" sz="1100" b="1" dirty="0">
              <a:latin typeface="BIZ UDゴシック" panose="020B0400000000000000" pitchFamily="49" charset="-128"/>
              <a:ea typeface="BIZ UDゴシック" panose="020B0400000000000000" pitchFamily="49" charset="-128"/>
            </a:endParaRPr>
          </a:p>
          <a:p>
            <a:endParaRPr lang="ja-JP" altLang="en-US" sz="1100" b="1" dirty="0">
              <a:latin typeface="BIZ UDゴシック" panose="020B0400000000000000" pitchFamily="49" charset="-128"/>
              <a:ea typeface="BIZ UDゴシック" panose="020B0400000000000000" pitchFamily="49" charset="-128"/>
            </a:endParaRPr>
          </a:p>
        </p:txBody>
      </p:sp>
      <p:sp>
        <p:nvSpPr>
          <p:cNvPr id="23" name="テキスト ボックス 22">
            <a:extLst>
              <a:ext uri="{FF2B5EF4-FFF2-40B4-BE49-F238E27FC236}">
                <a16:creationId xmlns:a16="http://schemas.microsoft.com/office/drawing/2014/main" id="{27BEB0B0-3A42-C539-62A3-20DDF8D8D8FB}"/>
              </a:ext>
            </a:extLst>
          </p:cNvPr>
          <p:cNvSpPr txBox="1"/>
          <p:nvPr/>
        </p:nvSpPr>
        <p:spPr>
          <a:xfrm>
            <a:off x="380118" y="6637126"/>
            <a:ext cx="6151098" cy="1990097"/>
          </a:xfrm>
          <a:prstGeom prst="rect">
            <a:avLst/>
          </a:prstGeom>
          <a:solidFill>
            <a:schemeClr val="bg1">
              <a:alpha val="50000"/>
            </a:schemeClr>
          </a:solidFill>
        </p:spPr>
        <p:txBody>
          <a:bodyPr wrap="square">
            <a:spAutoFit/>
          </a:bodyPr>
          <a:lstStyle/>
          <a:p>
            <a:pPr marL="228600" indent="-228600">
              <a:lnSpc>
                <a:spcPct val="150000"/>
              </a:lnSpc>
              <a:buFont typeface="+mj-ea"/>
              <a:buAutoNum type="circleNumDbPlain"/>
            </a:pPr>
            <a:r>
              <a:rPr lang="ja-JP" altLang="en-US" sz="1050" b="1" dirty="0">
                <a:latin typeface="BIZ UDPゴシック" panose="020B0400000000000000" pitchFamily="50" charset="-128"/>
                <a:ea typeface="BIZ UDPゴシック" panose="020B0400000000000000" pitchFamily="50" charset="-128"/>
              </a:rPr>
              <a:t>区内の近隣型商店街の区域内にある空き店舗等又は空き家であること。</a:t>
            </a:r>
          </a:p>
          <a:p>
            <a:pPr marL="228600" indent="-228600">
              <a:lnSpc>
                <a:spcPct val="150000"/>
              </a:lnSpc>
              <a:buFont typeface="+mj-ea"/>
              <a:buAutoNum type="circleNumDbPlain"/>
            </a:pPr>
            <a:r>
              <a:rPr lang="ja-JP" altLang="en-US" sz="1050" b="1" dirty="0">
                <a:latin typeface="BIZ UDPゴシック" panose="020B0400000000000000" pitchFamily="50" charset="-128"/>
                <a:ea typeface="BIZ UDPゴシック" panose="020B0400000000000000" pitchFamily="50" charset="-128"/>
              </a:rPr>
              <a:t>空き店舗等の所有者であること。</a:t>
            </a:r>
          </a:p>
          <a:p>
            <a:pPr marL="228600" indent="-228600">
              <a:lnSpc>
                <a:spcPct val="150000"/>
              </a:lnSpc>
              <a:buFont typeface="+mj-ea"/>
              <a:buAutoNum type="circleNumDbPlain"/>
            </a:pPr>
            <a:r>
              <a:rPr lang="ja-JP" altLang="en-US" sz="1050" b="1" dirty="0">
                <a:latin typeface="BIZ UDPゴシック" panose="020B0400000000000000" pitchFamily="50" charset="-128"/>
                <a:ea typeface="BIZ UDPゴシック" panose="020B0400000000000000" pitchFamily="50" charset="-128"/>
              </a:rPr>
              <a:t>３親等内の親族に貸すための工事で無いこと。</a:t>
            </a:r>
          </a:p>
          <a:p>
            <a:pPr marL="228600" indent="-228600">
              <a:lnSpc>
                <a:spcPct val="150000"/>
              </a:lnSpc>
              <a:buFont typeface="+mj-ea"/>
              <a:buAutoNum type="circleNumDbPlain"/>
            </a:pPr>
            <a:r>
              <a:rPr lang="ja-JP" altLang="en-US" sz="1050" b="1" dirty="0">
                <a:latin typeface="BIZ UDPゴシック" panose="020B0400000000000000" pitchFamily="50" charset="-128"/>
                <a:ea typeface="BIZ UDPゴシック" panose="020B0400000000000000" pitchFamily="50" charset="-128"/>
              </a:rPr>
              <a:t>交付申請後に行う工事であること。</a:t>
            </a:r>
          </a:p>
          <a:p>
            <a:pPr marL="228600" indent="-228600">
              <a:lnSpc>
                <a:spcPct val="150000"/>
              </a:lnSpc>
              <a:buFont typeface="+mj-ea"/>
              <a:buAutoNum type="circleNumDbPlain"/>
            </a:pPr>
            <a:r>
              <a:rPr lang="ja-JP" altLang="en-US" sz="1050" b="1" dirty="0">
                <a:latin typeface="BIZ UDPゴシック" panose="020B0400000000000000" pitchFamily="50" charset="-128"/>
                <a:ea typeface="BIZ UDPゴシック" panose="020B0400000000000000" pitchFamily="50" charset="-128"/>
              </a:rPr>
              <a:t>令和９年２月２６日（金）までに工事の完了及び実績報告書を提出すること。</a:t>
            </a:r>
          </a:p>
          <a:p>
            <a:pPr marL="228600" indent="-228600">
              <a:lnSpc>
                <a:spcPct val="150000"/>
              </a:lnSpc>
              <a:buFont typeface="+mj-ea"/>
              <a:buAutoNum type="circleNumDbPlain"/>
            </a:pPr>
            <a:r>
              <a:rPr lang="ja-JP" altLang="en-US" sz="1050" b="1" dirty="0">
                <a:latin typeface="BIZ UDPゴシック" panose="020B0400000000000000" pitchFamily="50" charset="-128"/>
                <a:ea typeface="BIZ UDPゴシック" panose="020B0400000000000000" pitchFamily="50" charset="-128"/>
              </a:rPr>
              <a:t>交付決定後３か月以上経過しても、店舗部分の賃借人が決まらない場合には、台東区の空き店舗事業への情報掲載（区ホームページ）等への協力をすること。</a:t>
            </a:r>
          </a:p>
          <a:p>
            <a:pPr marL="228600" indent="-228600">
              <a:lnSpc>
                <a:spcPct val="150000"/>
              </a:lnSpc>
              <a:buFont typeface="+mj-ea"/>
              <a:buAutoNum type="circleNumDbPlain"/>
            </a:pPr>
            <a:r>
              <a:rPr lang="ja-JP" altLang="en-US" sz="1050" b="1" dirty="0">
                <a:latin typeface="BIZ UDPゴシック" panose="020B0400000000000000" pitchFamily="50" charset="-128"/>
                <a:ea typeface="BIZ UDPゴシック" panose="020B0400000000000000" pitchFamily="50" charset="-128"/>
              </a:rPr>
              <a:t>賃借人に対し、出店後は商店街の会員に加入してもらうことを条件とすること。</a:t>
            </a:r>
          </a:p>
        </p:txBody>
      </p:sp>
      <p:graphicFrame>
        <p:nvGraphicFramePr>
          <p:cNvPr id="25" name="表 24">
            <a:extLst>
              <a:ext uri="{FF2B5EF4-FFF2-40B4-BE49-F238E27FC236}">
                <a16:creationId xmlns:a16="http://schemas.microsoft.com/office/drawing/2014/main" id="{970E4A21-C732-E988-F122-8F0768B69666}"/>
              </a:ext>
            </a:extLst>
          </p:cNvPr>
          <p:cNvGraphicFramePr>
            <a:graphicFrameLocks noGrp="1"/>
          </p:cNvGraphicFramePr>
          <p:nvPr>
            <p:extLst>
              <p:ext uri="{D42A27DB-BD31-4B8C-83A1-F6EECF244321}">
                <p14:modId xmlns:p14="http://schemas.microsoft.com/office/powerpoint/2010/main" val="213297515"/>
              </p:ext>
            </p:extLst>
          </p:nvPr>
        </p:nvGraphicFramePr>
        <p:xfrm>
          <a:off x="380117" y="5467708"/>
          <a:ext cx="6151099" cy="850919"/>
        </p:xfrm>
        <a:graphic>
          <a:graphicData uri="http://schemas.openxmlformats.org/drawingml/2006/table">
            <a:tbl>
              <a:tblPr>
                <a:tableStyleId>{5C22544A-7EE6-4342-B048-85BDC9FD1C3A}</a:tableStyleId>
              </a:tblPr>
              <a:tblGrid>
                <a:gridCol w="1761978">
                  <a:extLst>
                    <a:ext uri="{9D8B030D-6E8A-4147-A177-3AD203B41FA5}">
                      <a16:colId xmlns:a16="http://schemas.microsoft.com/office/drawing/2014/main" val="1228002816"/>
                    </a:ext>
                  </a:extLst>
                </a:gridCol>
                <a:gridCol w="1819275">
                  <a:extLst>
                    <a:ext uri="{9D8B030D-6E8A-4147-A177-3AD203B41FA5}">
                      <a16:colId xmlns:a16="http://schemas.microsoft.com/office/drawing/2014/main" val="3420447442"/>
                    </a:ext>
                  </a:extLst>
                </a:gridCol>
                <a:gridCol w="2569846">
                  <a:extLst>
                    <a:ext uri="{9D8B030D-6E8A-4147-A177-3AD203B41FA5}">
                      <a16:colId xmlns:a16="http://schemas.microsoft.com/office/drawing/2014/main" val="1460687236"/>
                    </a:ext>
                  </a:extLst>
                </a:gridCol>
              </a:tblGrid>
              <a:tr h="70041">
                <a:tc>
                  <a:txBody>
                    <a:bodyPr/>
                    <a:lstStyle/>
                    <a:p>
                      <a:pPr algn="ctr"/>
                      <a:r>
                        <a:rPr lang="ja-JP" sz="1300" b="1" kern="0" dirty="0">
                          <a:solidFill>
                            <a:schemeClr val="bg1"/>
                          </a:solidFill>
                          <a:effectLst/>
                          <a:latin typeface="BIZ UDPゴシック" panose="020B0400000000000000" pitchFamily="50" charset="-128"/>
                          <a:ea typeface="BIZ UDPゴシック" panose="020B0400000000000000" pitchFamily="50" charset="-128"/>
                        </a:rPr>
                        <a:t>補助限度額</a:t>
                      </a:r>
                      <a:endParaRPr lang="ja-JP" sz="1050" b="1" kern="100" dirty="0">
                        <a:solidFill>
                          <a:schemeClr val="bg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solidFill>
                      <a:schemeClr val="accent2"/>
                    </a:solidFill>
                  </a:tcPr>
                </a:tc>
                <a:tc>
                  <a:txBody>
                    <a:bodyPr/>
                    <a:lstStyle/>
                    <a:p>
                      <a:pPr algn="ctr"/>
                      <a:r>
                        <a:rPr lang="ja-JP" sz="1300" b="1" kern="0" dirty="0">
                          <a:solidFill>
                            <a:schemeClr val="bg1"/>
                          </a:solidFill>
                          <a:effectLst/>
                          <a:latin typeface="BIZ UDPゴシック" panose="020B0400000000000000" pitchFamily="50" charset="-128"/>
                          <a:ea typeface="BIZ UDPゴシック" panose="020B0400000000000000" pitchFamily="50" charset="-128"/>
                        </a:rPr>
                        <a:t>補助率</a:t>
                      </a:r>
                      <a:endParaRPr lang="ja-JP" sz="1050" b="1" kern="100" dirty="0">
                        <a:solidFill>
                          <a:schemeClr val="bg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solidFill>
                      <a:schemeClr val="accent2"/>
                    </a:solidFill>
                  </a:tcPr>
                </a:tc>
                <a:tc>
                  <a:txBody>
                    <a:bodyPr/>
                    <a:lstStyle/>
                    <a:p>
                      <a:pPr algn="ctr"/>
                      <a:r>
                        <a:rPr lang="ja-JP" altLang="en-US" sz="1300" b="1" kern="0" dirty="0">
                          <a:solidFill>
                            <a:schemeClr val="bg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補助対象経費</a:t>
                      </a:r>
                      <a:endParaRPr lang="ja-JP" altLang="en-US" sz="1050" b="1" kern="100" dirty="0">
                        <a:solidFill>
                          <a:schemeClr val="bg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solidFill>
                      <a:schemeClr val="accent2"/>
                    </a:solidFill>
                  </a:tcPr>
                </a:tc>
                <a:extLst>
                  <a:ext uri="{0D108BD9-81ED-4DB2-BD59-A6C34878D82A}">
                    <a16:rowId xmlns:a16="http://schemas.microsoft.com/office/drawing/2014/main" val="120863815"/>
                  </a:ext>
                </a:extLst>
              </a:tr>
              <a:tr h="652799">
                <a:tc>
                  <a:txBody>
                    <a:bodyPr/>
                    <a:lstStyle/>
                    <a:p>
                      <a:pPr algn="ctr"/>
                      <a:r>
                        <a:rPr lang="en-US" altLang="ja-JP" sz="1200" b="1" kern="0" dirty="0">
                          <a:effectLst/>
                          <a:latin typeface="BIZ UDPゴシック" panose="020B0400000000000000" pitchFamily="50" charset="-128"/>
                          <a:ea typeface="BIZ UDPゴシック" panose="020B0400000000000000" pitchFamily="50" charset="-128"/>
                        </a:rPr>
                        <a:t>5</a:t>
                      </a:r>
                      <a:r>
                        <a:rPr lang="ja-JP" altLang="en-US" sz="1200" b="1" kern="0" dirty="0">
                          <a:effectLst/>
                          <a:latin typeface="BIZ UDPゴシック" panose="020B0400000000000000" pitchFamily="50" charset="-128"/>
                          <a:ea typeface="BIZ UDPゴシック" panose="020B0400000000000000" pitchFamily="50" charset="-128"/>
                        </a:rPr>
                        <a:t>０万円</a:t>
                      </a:r>
                      <a:endParaRPr lang="ja-JP" sz="1050" b="1" kern="100" dirty="0">
                        <a:effectLst/>
                        <a:latin typeface="BIZ UDPゴシック" panose="020B0400000000000000" pitchFamily="50" charset="-128"/>
                        <a:ea typeface="BIZ UDPゴシック" panose="020B0400000000000000" pitchFamily="50" charset="-128"/>
                      </a:endParaRPr>
                    </a:p>
                  </a:txBody>
                  <a:tcPr marL="62865" marR="62865" marT="0" marB="0" anchor="ctr">
                    <a:solidFill>
                      <a:schemeClr val="bg1">
                        <a:lumMod val="95000"/>
                      </a:schemeClr>
                    </a:solidFill>
                  </a:tcPr>
                </a:tc>
                <a:tc>
                  <a:txBody>
                    <a:bodyPr/>
                    <a:lstStyle/>
                    <a:p>
                      <a:pPr algn="ctr"/>
                      <a:r>
                        <a:rPr lang="ja-JP" sz="1200" b="1" kern="0" dirty="0">
                          <a:effectLst/>
                          <a:latin typeface="BIZ UDPゴシック" panose="020B0400000000000000" pitchFamily="50" charset="-128"/>
                          <a:ea typeface="BIZ UDPゴシック" panose="020B0400000000000000" pitchFamily="50" charset="-128"/>
                        </a:rPr>
                        <a:t>対象経費（</a:t>
                      </a:r>
                      <a:r>
                        <a:rPr lang="ja-JP" altLang="en-US" sz="1200" b="1" kern="0" dirty="0">
                          <a:effectLst/>
                          <a:latin typeface="BIZ UDPゴシック" panose="020B0400000000000000" pitchFamily="50" charset="-128"/>
                          <a:ea typeface="BIZ UDPゴシック" panose="020B0400000000000000" pitchFamily="50" charset="-128"/>
                        </a:rPr>
                        <a:t>改修費</a:t>
                      </a:r>
                      <a:r>
                        <a:rPr lang="ja-JP" sz="1200" b="1" kern="0" dirty="0">
                          <a:effectLst/>
                          <a:latin typeface="BIZ UDPゴシック" panose="020B0400000000000000" pitchFamily="50" charset="-128"/>
                          <a:ea typeface="BIZ UDPゴシック" panose="020B0400000000000000" pitchFamily="50" charset="-128"/>
                        </a:rPr>
                        <a:t>）</a:t>
                      </a:r>
                      <a:endParaRPr lang="en-US" altLang="ja-JP" sz="1200" b="1" kern="0" dirty="0">
                        <a:effectLst/>
                        <a:latin typeface="BIZ UDPゴシック" panose="020B0400000000000000" pitchFamily="50" charset="-128"/>
                        <a:ea typeface="BIZ UDPゴシック" panose="020B0400000000000000" pitchFamily="50" charset="-128"/>
                      </a:endParaRPr>
                    </a:p>
                    <a:p>
                      <a:pPr algn="ctr"/>
                      <a:r>
                        <a:rPr lang="ja-JP" sz="1200" b="1" kern="0" dirty="0">
                          <a:effectLst/>
                          <a:latin typeface="BIZ UDPゴシック" panose="020B0400000000000000" pitchFamily="50" charset="-128"/>
                          <a:ea typeface="BIZ UDPゴシック" panose="020B0400000000000000" pitchFamily="50" charset="-128"/>
                        </a:rPr>
                        <a:t>の１／２</a:t>
                      </a:r>
                      <a:endParaRPr lang="ja-JP" sz="105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solidFill>
                      <a:schemeClr val="bg1">
                        <a:lumMod val="95000"/>
                      </a:schemeClr>
                    </a:solidFill>
                  </a:tcPr>
                </a:tc>
                <a:tc>
                  <a:txBody>
                    <a:bodyPr/>
                    <a:lstStyle/>
                    <a:p>
                      <a:pPr algn="l"/>
                      <a:r>
                        <a:rPr lang="ja-JP" altLang="en-US" sz="105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空き店舗等の貸出に必要な残置物の撤去、清掃費用、老朽箇所の修繕など</a:t>
                      </a:r>
                    </a:p>
                  </a:txBody>
                  <a:tcPr marL="62865" marR="62865" marT="0" marB="0" anchor="ctr">
                    <a:solidFill>
                      <a:schemeClr val="bg1">
                        <a:lumMod val="95000"/>
                      </a:schemeClr>
                    </a:solidFill>
                  </a:tcPr>
                </a:tc>
                <a:extLst>
                  <a:ext uri="{0D108BD9-81ED-4DB2-BD59-A6C34878D82A}">
                    <a16:rowId xmlns:a16="http://schemas.microsoft.com/office/drawing/2014/main" val="3392828364"/>
                  </a:ext>
                </a:extLst>
              </a:tr>
            </a:tbl>
          </a:graphicData>
        </a:graphic>
      </p:graphicFrame>
      <p:sp>
        <p:nvSpPr>
          <p:cNvPr id="26" name="テキスト ボックス 25">
            <a:extLst>
              <a:ext uri="{FF2B5EF4-FFF2-40B4-BE49-F238E27FC236}">
                <a16:creationId xmlns:a16="http://schemas.microsoft.com/office/drawing/2014/main" id="{3E5ED3C9-C843-91DF-7DAB-98BE9531B371}"/>
              </a:ext>
            </a:extLst>
          </p:cNvPr>
          <p:cNvSpPr txBox="1"/>
          <p:nvPr/>
        </p:nvSpPr>
        <p:spPr>
          <a:xfrm>
            <a:off x="380118" y="6438438"/>
            <a:ext cx="6151098" cy="227631"/>
          </a:xfrm>
          <a:prstGeom prst="rect">
            <a:avLst/>
          </a:prstGeom>
          <a:solidFill>
            <a:schemeClr val="accent2"/>
          </a:solidFill>
        </p:spPr>
        <p:txBody>
          <a:bodyPr wrap="square" rtlCol="0">
            <a:noAutofit/>
          </a:bodyPr>
          <a:lstStyle/>
          <a:p>
            <a:pPr>
              <a:lnSpc>
                <a:spcPts val="1200"/>
              </a:lnSpc>
            </a:pPr>
            <a:r>
              <a:rPr kumimoji="1" lang="ja-JP" altLang="en-US" sz="1200" dirty="0">
                <a:solidFill>
                  <a:schemeClr val="bg1"/>
                </a:solidFill>
                <a:latin typeface="BIZ UDPゴシック" panose="020B0400000000000000" pitchFamily="50" charset="-128"/>
                <a:ea typeface="BIZ UDPゴシック" panose="020B0400000000000000" pitchFamily="50" charset="-128"/>
              </a:rPr>
              <a:t>■ 補助条件</a:t>
            </a:r>
          </a:p>
        </p:txBody>
      </p:sp>
      <p:sp>
        <p:nvSpPr>
          <p:cNvPr id="27" name="テキスト ボックス 26">
            <a:extLst>
              <a:ext uri="{FF2B5EF4-FFF2-40B4-BE49-F238E27FC236}">
                <a16:creationId xmlns:a16="http://schemas.microsoft.com/office/drawing/2014/main" id="{D67B19C8-BCF2-6D58-9545-658BB50D54A9}"/>
              </a:ext>
            </a:extLst>
          </p:cNvPr>
          <p:cNvSpPr txBox="1"/>
          <p:nvPr/>
        </p:nvSpPr>
        <p:spPr>
          <a:xfrm>
            <a:off x="369763" y="4374652"/>
            <a:ext cx="5964079" cy="307777"/>
          </a:xfrm>
          <a:prstGeom prst="rect">
            <a:avLst/>
          </a:prstGeom>
          <a:noFill/>
          <a:ln w="28575">
            <a:noFill/>
          </a:ln>
        </p:spPr>
        <p:txBody>
          <a:bodyPr wrap="square" rtlCol="0">
            <a:spAutoFit/>
          </a:bodyPr>
          <a:lstStyle/>
          <a:p>
            <a:r>
              <a:rPr kumimoji="1" lang="ja-JP" altLang="en-US" sz="1400" dirty="0">
                <a:solidFill>
                  <a:schemeClr val="bg1"/>
                </a:solidFill>
                <a:highlight>
                  <a:srgbClr val="000000"/>
                </a:highlight>
                <a:latin typeface="HGS創英角ｺﾞｼｯｸUB" panose="020B0900000000000000" pitchFamily="50" charset="-128"/>
                <a:ea typeface="HGS創英角ｺﾞｼｯｸUB" panose="020B0900000000000000" pitchFamily="50" charset="-128"/>
              </a:rPr>
              <a:t>募集期間</a:t>
            </a:r>
            <a:r>
              <a:rPr kumimoji="1" lang="ja-JP" altLang="en-US" sz="1400" dirty="0">
                <a:latin typeface="HGS創英角ｺﾞｼｯｸUB" panose="020B0900000000000000" pitchFamily="50" charset="-128"/>
                <a:ea typeface="HGS創英角ｺﾞｼｯｸUB" panose="020B0900000000000000" pitchFamily="50" charset="-128"/>
              </a:rPr>
              <a:t>：令和８年４月６日</a:t>
            </a:r>
            <a:r>
              <a:rPr kumimoji="1" lang="en-US" altLang="ja-JP" sz="1400" dirty="0">
                <a:latin typeface="HGS創英角ｺﾞｼｯｸUB" panose="020B0900000000000000" pitchFamily="50" charset="-128"/>
                <a:ea typeface="HGS創英角ｺﾞｼｯｸUB" panose="020B0900000000000000" pitchFamily="50" charset="-128"/>
              </a:rPr>
              <a:t>(</a:t>
            </a:r>
            <a:r>
              <a:rPr kumimoji="1" lang="ja-JP" altLang="en-US" sz="1400" dirty="0">
                <a:latin typeface="HGS創英角ｺﾞｼｯｸUB" panose="020B0900000000000000" pitchFamily="50" charset="-128"/>
                <a:ea typeface="HGS創英角ｺﾞｼｯｸUB" panose="020B0900000000000000" pitchFamily="50" charset="-128"/>
              </a:rPr>
              <a:t>月</a:t>
            </a:r>
            <a:r>
              <a:rPr kumimoji="1" lang="en-US" altLang="ja-JP" sz="1400" dirty="0">
                <a:latin typeface="HGS創英角ｺﾞｼｯｸUB" panose="020B0900000000000000" pitchFamily="50" charset="-128"/>
                <a:ea typeface="HGS創英角ｺﾞｼｯｸUB" panose="020B0900000000000000" pitchFamily="50" charset="-128"/>
              </a:rPr>
              <a:t>)</a:t>
            </a:r>
            <a:r>
              <a:rPr kumimoji="1" lang="ja-JP" altLang="en-US" sz="1400" dirty="0">
                <a:latin typeface="HGS創英角ｺﾞｼｯｸUB" panose="020B0900000000000000" pitchFamily="50" charset="-128"/>
                <a:ea typeface="HGS創英角ｺﾞｼｯｸUB" panose="020B0900000000000000" pitchFamily="50" charset="-128"/>
              </a:rPr>
              <a:t>～１２月２５日</a:t>
            </a:r>
            <a:r>
              <a:rPr kumimoji="1" lang="en-US" altLang="ja-JP" sz="1400" dirty="0">
                <a:latin typeface="HGS創英角ｺﾞｼｯｸUB" panose="020B0900000000000000" pitchFamily="50" charset="-128"/>
                <a:ea typeface="HGS創英角ｺﾞｼｯｸUB" panose="020B0900000000000000" pitchFamily="50" charset="-128"/>
              </a:rPr>
              <a:t>(</a:t>
            </a:r>
            <a:r>
              <a:rPr kumimoji="1" lang="ja-JP" altLang="en-US" sz="1400" dirty="0">
                <a:latin typeface="HGS創英角ｺﾞｼｯｸUB" panose="020B0900000000000000" pitchFamily="50" charset="-128"/>
                <a:ea typeface="HGS創英角ｺﾞｼｯｸUB" panose="020B0900000000000000" pitchFamily="50" charset="-128"/>
              </a:rPr>
              <a:t>金</a:t>
            </a:r>
            <a:r>
              <a:rPr kumimoji="1" lang="en-US" altLang="ja-JP" sz="1400" dirty="0">
                <a:latin typeface="HGS創英角ｺﾞｼｯｸUB" panose="020B0900000000000000" pitchFamily="50" charset="-128"/>
                <a:ea typeface="HGS創英角ｺﾞｼｯｸUB" panose="020B0900000000000000" pitchFamily="50" charset="-128"/>
              </a:rPr>
              <a:t>)</a:t>
            </a:r>
            <a:r>
              <a:rPr kumimoji="1" lang="en-US" altLang="ja-JP" sz="8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 ※</a:t>
            </a:r>
            <a:r>
              <a:rPr kumimoji="1" lang="ja-JP" altLang="en-US" sz="800" dirty="0">
                <a:solidFill>
                  <a:prstClr val="black"/>
                </a:solidFill>
                <a:latin typeface="HGS創英角ｺﾞｼｯｸUB" panose="020B0900000000000000" pitchFamily="50" charset="-128"/>
                <a:ea typeface="HGS創英角ｺﾞｼｯｸUB" panose="020B0900000000000000" pitchFamily="50" charset="-128"/>
              </a:rPr>
              <a:t>予定数に達し次第終了</a:t>
            </a:r>
            <a:endParaRPr kumimoji="1" lang="ja-JP" altLang="en-US" sz="1400" dirty="0">
              <a:latin typeface="HGS創英角ｺﾞｼｯｸUB" panose="020B0900000000000000" pitchFamily="50" charset="-128"/>
              <a:ea typeface="HGS創英角ｺﾞｼｯｸUB" panose="020B0900000000000000" pitchFamily="50" charset="-128"/>
            </a:endParaRPr>
          </a:p>
        </p:txBody>
      </p:sp>
      <p:sp>
        <p:nvSpPr>
          <p:cNvPr id="28" name="テキスト ボックス 27">
            <a:extLst>
              <a:ext uri="{FF2B5EF4-FFF2-40B4-BE49-F238E27FC236}">
                <a16:creationId xmlns:a16="http://schemas.microsoft.com/office/drawing/2014/main" id="{06F227DF-D205-18FD-D9AA-C2A536CB80B2}"/>
              </a:ext>
            </a:extLst>
          </p:cNvPr>
          <p:cNvSpPr txBox="1"/>
          <p:nvPr/>
        </p:nvSpPr>
        <p:spPr>
          <a:xfrm>
            <a:off x="378045" y="4628342"/>
            <a:ext cx="5529494" cy="307777"/>
          </a:xfrm>
          <a:prstGeom prst="rect">
            <a:avLst/>
          </a:prstGeom>
          <a:noFill/>
          <a:ln w="28575">
            <a:noFill/>
          </a:ln>
        </p:spPr>
        <p:txBody>
          <a:bodyPr wrap="square" rtlCol="0">
            <a:spAutoFit/>
          </a:bodyPr>
          <a:lstStyle/>
          <a:p>
            <a:r>
              <a:rPr kumimoji="1" lang="ja-JP" altLang="en-US" sz="1400" dirty="0">
                <a:solidFill>
                  <a:schemeClr val="bg1"/>
                </a:solidFill>
                <a:highlight>
                  <a:srgbClr val="000000"/>
                </a:highlight>
                <a:latin typeface="HGS創英角ｺﾞｼｯｸUB" panose="020B0900000000000000" pitchFamily="50" charset="-128"/>
                <a:ea typeface="HGS創英角ｺﾞｼｯｸUB" panose="020B0900000000000000" pitchFamily="50" charset="-128"/>
              </a:rPr>
              <a:t>助成件数</a:t>
            </a:r>
            <a:r>
              <a:rPr kumimoji="1" lang="ja-JP" altLang="en-US" sz="1400" dirty="0">
                <a:latin typeface="HGS創英角ｺﾞｼｯｸUB" panose="020B0900000000000000" pitchFamily="50" charset="-128"/>
                <a:ea typeface="HGS創英角ｺﾞｼｯｸUB" panose="020B0900000000000000" pitchFamily="50" charset="-128"/>
              </a:rPr>
              <a:t>：最大５件 </a:t>
            </a:r>
            <a:r>
              <a:rPr kumimoji="1" lang="en-US" altLang="ja-JP" sz="800" dirty="0">
                <a:latin typeface="HGS創英角ｺﾞｼｯｸUB" panose="020B0900000000000000" pitchFamily="50" charset="-128"/>
                <a:ea typeface="HGS創英角ｺﾞｼｯｸUB" panose="020B0900000000000000" pitchFamily="50" charset="-128"/>
              </a:rPr>
              <a:t>※</a:t>
            </a:r>
            <a:r>
              <a:rPr kumimoji="1" lang="ja-JP" altLang="en-US" sz="800" dirty="0">
                <a:latin typeface="HGS創英角ｺﾞｼｯｸUB" panose="020B0900000000000000" pitchFamily="50" charset="-128"/>
                <a:ea typeface="HGS創英角ｺﾞｼｯｸUB" panose="020B0900000000000000" pitchFamily="50" charset="-128"/>
              </a:rPr>
              <a:t>対象者は</a:t>
            </a:r>
            <a:r>
              <a:rPr kumimoji="1" lang="ja-JP" altLang="en-US" sz="800" u="sng" dirty="0">
                <a:latin typeface="HGS創英角ｺﾞｼｯｸUB" panose="020B0900000000000000" pitchFamily="50" charset="-128"/>
                <a:ea typeface="HGS創英角ｺﾞｼｯｸUB" panose="020B0900000000000000" pitchFamily="50" charset="-128"/>
              </a:rPr>
              <a:t>内部審査及び現地調査</a:t>
            </a:r>
            <a:r>
              <a:rPr kumimoji="1" lang="ja-JP" altLang="en-US" sz="800" dirty="0">
                <a:latin typeface="HGS創英角ｺﾞｼｯｸUB" panose="020B0900000000000000" pitchFamily="50" charset="-128"/>
                <a:ea typeface="HGS創英角ｺﾞｼｯｸUB" panose="020B0900000000000000" pitchFamily="50" charset="-128"/>
              </a:rPr>
              <a:t>を実施後決定</a:t>
            </a:r>
            <a:endParaRPr kumimoji="1" lang="ja-JP" altLang="en-US" sz="1400" dirty="0">
              <a:latin typeface="HGS創英角ｺﾞｼｯｸUB" panose="020B0900000000000000" pitchFamily="50" charset="-128"/>
              <a:ea typeface="HGS創英角ｺﾞｼｯｸUB" panose="020B0900000000000000" pitchFamily="50" charset="-128"/>
            </a:endParaRPr>
          </a:p>
        </p:txBody>
      </p:sp>
      <p:sp>
        <p:nvSpPr>
          <p:cNvPr id="30" name="テキスト ボックス 29">
            <a:extLst>
              <a:ext uri="{FF2B5EF4-FFF2-40B4-BE49-F238E27FC236}">
                <a16:creationId xmlns:a16="http://schemas.microsoft.com/office/drawing/2014/main" id="{92107F23-41DE-E5F9-F660-CFC6507E5097}"/>
              </a:ext>
            </a:extLst>
          </p:cNvPr>
          <p:cNvSpPr txBox="1"/>
          <p:nvPr/>
        </p:nvSpPr>
        <p:spPr>
          <a:xfrm>
            <a:off x="247047" y="9619530"/>
            <a:ext cx="6086795" cy="200055"/>
          </a:xfrm>
          <a:prstGeom prst="rect">
            <a:avLst/>
          </a:prstGeom>
          <a:noFill/>
        </p:spPr>
        <p:txBody>
          <a:bodyPr wrap="square">
            <a:spAutoFit/>
          </a:bodyPr>
          <a:lstStyle/>
          <a:p>
            <a:r>
              <a:rPr lang="en-US" altLang="ja-JP" sz="700" b="1" dirty="0">
                <a:latin typeface="BIZ UDゴシック" panose="020B0400000000000000" pitchFamily="49" charset="-128"/>
                <a:ea typeface="BIZ UDゴシック" panose="020B0400000000000000" pitchFamily="49" charset="-128"/>
              </a:rPr>
              <a:t>※1</a:t>
            </a:r>
            <a:r>
              <a:rPr lang="ja-JP" altLang="en-US" sz="700" b="1" dirty="0">
                <a:latin typeface="BIZ UDゴシック" panose="020B0400000000000000" pitchFamily="49" charset="-128"/>
                <a:ea typeface="BIZ UDゴシック" panose="020B0400000000000000" pitchFamily="49" charset="-128"/>
              </a:rPr>
              <a:t>　近隣型商店街→主に地元の方が徒歩や自転車などにより日用品の買い物を行う商店街（詳しくは商店街担当にお問い合わせください）　</a:t>
            </a:r>
          </a:p>
        </p:txBody>
      </p:sp>
      <p:sp>
        <p:nvSpPr>
          <p:cNvPr id="33" name="テキスト ボックス 32">
            <a:extLst>
              <a:ext uri="{FF2B5EF4-FFF2-40B4-BE49-F238E27FC236}">
                <a16:creationId xmlns:a16="http://schemas.microsoft.com/office/drawing/2014/main" id="{83D1AC7E-6A7F-4C68-D5C8-811924AAB303}"/>
              </a:ext>
            </a:extLst>
          </p:cNvPr>
          <p:cNvSpPr txBox="1"/>
          <p:nvPr/>
        </p:nvSpPr>
        <p:spPr>
          <a:xfrm>
            <a:off x="404914" y="8699647"/>
            <a:ext cx="5546302" cy="778226"/>
          </a:xfrm>
          <a:prstGeom prst="rect">
            <a:avLst/>
          </a:prstGeom>
          <a:noFill/>
        </p:spPr>
        <p:txBody>
          <a:bodyPr wrap="square">
            <a:spAutoFit/>
          </a:bodyPr>
          <a:lstStyle/>
          <a:p>
            <a:pPr>
              <a:lnSpc>
                <a:spcPct val="150000"/>
              </a:lnSpc>
            </a:pPr>
            <a:r>
              <a:rPr lang="en-US" altLang="ja-JP" sz="1050" b="1" dirty="0">
                <a:latin typeface="BIZ UDPゴシック" panose="020B0400000000000000" pitchFamily="50" charset="-128"/>
                <a:ea typeface="BIZ UDPゴシック" panose="020B0400000000000000" pitchFamily="50" charset="-128"/>
              </a:rPr>
              <a:t>【</a:t>
            </a:r>
            <a:r>
              <a:rPr lang="ja-JP" altLang="en-US" sz="1050" b="1" dirty="0">
                <a:latin typeface="BIZ UDPゴシック" panose="020B0400000000000000" pitchFamily="50" charset="-128"/>
                <a:ea typeface="BIZ UDPゴシック" panose="020B0400000000000000" pitchFamily="50" charset="-128"/>
              </a:rPr>
              <a:t>問合せ先</a:t>
            </a:r>
            <a:r>
              <a:rPr lang="en-US" altLang="ja-JP" sz="1050" b="1" dirty="0">
                <a:latin typeface="BIZ UDPゴシック" panose="020B0400000000000000" pitchFamily="50" charset="-128"/>
                <a:ea typeface="BIZ UDPゴシック" panose="020B0400000000000000" pitchFamily="50" charset="-128"/>
              </a:rPr>
              <a:t>】</a:t>
            </a:r>
            <a:r>
              <a:rPr lang="ja-JP" altLang="en-US" sz="1050" b="1" dirty="0">
                <a:latin typeface="BIZ UDPゴシック" panose="020B0400000000000000" pitchFamily="50" charset="-128"/>
                <a:ea typeface="BIZ UDPゴシック" panose="020B0400000000000000" pitchFamily="50" charset="-128"/>
              </a:rPr>
              <a:t>  </a:t>
            </a:r>
            <a:endParaRPr lang="en-US" altLang="ja-JP" sz="1050" b="1" dirty="0">
              <a:latin typeface="BIZ UDPゴシック" panose="020B0400000000000000" pitchFamily="50" charset="-128"/>
              <a:ea typeface="BIZ UDPゴシック" panose="020B0400000000000000" pitchFamily="50" charset="-128"/>
            </a:endParaRPr>
          </a:p>
          <a:p>
            <a:pPr>
              <a:lnSpc>
                <a:spcPct val="150000"/>
              </a:lnSpc>
            </a:pPr>
            <a:r>
              <a:rPr lang="ja-JP" altLang="en-US" sz="1050" b="1" dirty="0">
                <a:latin typeface="BIZ UDPゴシック" panose="020B0400000000000000" pitchFamily="50" charset="-128"/>
                <a:ea typeface="BIZ UDPゴシック" panose="020B0400000000000000" pitchFamily="50" charset="-128"/>
              </a:rPr>
              <a:t> 台東区役所　文化産業観光部　産業振興課　商店街担当</a:t>
            </a:r>
            <a:endParaRPr lang="en-US" altLang="ja-JP" sz="1050" b="1" dirty="0">
              <a:latin typeface="BIZ UDPゴシック" panose="020B0400000000000000" pitchFamily="50" charset="-128"/>
              <a:ea typeface="BIZ UDPゴシック" panose="020B0400000000000000" pitchFamily="50" charset="-128"/>
            </a:endParaRPr>
          </a:p>
          <a:p>
            <a:pPr>
              <a:lnSpc>
                <a:spcPct val="150000"/>
              </a:lnSpc>
            </a:pPr>
            <a:r>
              <a:rPr lang="ja-JP" altLang="en-US" sz="1050" b="1" dirty="0">
                <a:latin typeface="BIZ UDPゴシック" panose="020B0400000000000000" pitchFamily="50" charset="-128"/>
                <a:ea typeface="BIZ UDPゴシック" panose="020B0400000000000000" pitchFamily="50" charset="-128"/>
              </a:rPr>
              <a:t> 〒</a:t>
            </a:r>
            <a:r>
              <a:rPr lang="en-US" altLang="ja-JP" sz="1050" b="1" dirty="0">
                <a:latin typeface="BIZ UDPゴシック" panose="020B0400000000000000" pitchFamily="50" charset="-128"/>
                <a:ea typeface="BIZ UDPゴシック" panose="020B0400000000000000" pitchFamily="50" charset="-128"/>
              </a:rPr>
              <a:t>110-8615</a:t>
            </a:r>
            <a:r>
              <a:rPr lang="ja-JP" altLang="en-US" sz="1050" b="1" dirty="0">
                <a:latin typeface="BIZ UDPゴシック" panose="020B0400000000000000" pitchFamily="50" charset="-128"/>
                <a:ea typeface="BIZ UDPゴシック" panose="020B0400000000000000" pitchFamily="50" charset="-128"/>
              </a:rPr>
              <a:t>　台東区東上野</a:t>
            </a:r>
            <a:r>
              <a:rPr lang="en-US" altLang="ja-JP" sz="1050" b="1" dirty="0">
                <a:latin typeface="BIZ UDPゴシック" panose="020B0400000000000000" pitchFamily="50" charset="-128"/>
                <a:ea typeface="BIZ UDPゴシック" panose="020B0400000000000000" pitchFamily="50" charset="-128"/>
              </a:rPr>
              <a:t>4-5-6 / </a:t>
            </a:r>
            <a:r>
              <a:rPr lang="ja-JP" altLang="en-US" sz="1050" b="1" dirty="0">
                <a:latin typeface="BIZ UDPゴシック" panose="020B0400000000000000" pitchFamily="50" charset="-128"/>
                <a:ea typeface="BIZ UDPゴシック" panose="020B0400000000000000" pitchFamily="50" charset="-128"/>
              </a:rPr>
              <a:t>☎</a:t>
            </a:r>
            <a:r>
              <a:rPr lang="en-US" altLang="ja-JP" sz="1050" b="1" dirty="0">
                <a:latin typeface="BIZ UDPゴシック" panose="020B0400000000000000" pitchFamily="50" charset="-128"/>
                <a:ea typeface="BIZ UDPゴシック" panose="020B0400000000000000" pitchFamily="50" charset="-128"/>
              </a:rPr>
              <a:t>03(5246)1142 / FAX  03(5246)1139</a:t>
            </a:r>
            <a:endParaRPr lang="ja-JP" altLang="en-US" sz="1050" b="1" dirty="0">
              <a:latin typeface="BIZ UDPゴシック" panose="020B0400000000000000" pitchFamily="50" charset="-128"/>
              <a:ea typeface="BIZ UDPゴシック" panose="020B0400000000000000" pitchFamily="50" charset="-128"/>
            </a:endParaRPr>
          </a:p>
        </p:txBody>
      </p:sp>
      <p:sp>
        <p:nvSpPr>
          <p:cNvPr id="35" name="テキスト ボックス 34">
            <a:extLst>
              <a:ext uri="{FF2B5EF4-FFF2-40B4-BE49-F238E27FC236}">
                <a16:creationId xmlns:a16="http://schemas.microsoft.com/office/drawing/2014/main" id="{11C62171-65BA-3CDB-7002-7827B6C90AFB}"/>
              </a:ext>
            </a:extLst>
          </p:cNvPr>
          <p:cNvSpPr txBox="1"/>
          <p:nvPr/>
        </p:nvSpPr>
        <p:spPr>
          <a:xfrm>
            <a:off x="4647066" y="8815599"/>
            <a:ext cx="2042436" cy="307777"/>
          </a:xfrm>
          <a:prstGeom prst="rect">
            <a:avLst/>
          </a:prstGeom>
          <a:noFill/>
        </p:spPr>
        <p:txBody>
          <a:bodyPr wrap="square">
            <a:spAutoFit/>
          </a:bodyPr>
          <a:lstStyle/>
          <a:p>
            <a:r>
              <a:rPr lang="ja-JP" altLang="en-US" sz="700" b="1" dirty="0">
                <a:latin typeface="BIZ UDゴシック" panose="020B0400000000000000" pitchFamily="49" charset="-128"/>
                <a:ea typeface="BIZ UDゴシック" panose="020B0400000000000000" pitchFamily="49" charset="-128"/>
              </a:rPr>
              <a:t>詳細は二次元コードから</a:t>
            </a:r>
            <a:endParaRPr lang="en-US" altLang="ja-JP" sz="700" b="1" dirty="0">
              <a:latin typeface="BIZ UDゴシック" panose="020B0400000000000000" pitchFamily="49" charset="-128"/>
              <a:ea typeface="BIZ UDゴシック" panose="020B0400000000000000" pitchFamily="49" charset="-128"/>
            </a:endParaRPr>
          </a:p>
          <a:p>
            <a:r>
              <a:rPr lang="en-US" altLang="ja-JP" sz="700" b="1" dirty="0">
                <a:latin typeface="BIZ UDゴシック" panose="020B0400000000000000" pitchFamily="49" charset="-128"/>
                <a:ea typeface="BIZ UDゴシック" panose="020B0400000000000000" pitchFamily="49" charset="-128"/>
              </a:rPr>
              <a:t>HP</a:t>
            </a:r>
            <a:r>
              <a:rPr lang="ja-JP" altLang="en-US" sz="700" b="1" dirty="0">
                <a:latin typeface="BIZ UDゴシック" panose="020B0400000000000000" pitchFamily="49" charset="-128"/>
                <a:ea typeface="BIZ UDゴシック" panose="020B0400000000000000" pitchFamily="49" charset="-128"/>
              </a:rPr>
              <a:t>をご覧ください→</a:t>
            </a:r>
          </a:p>
        </p:txBody>
      </p:sp>
      <p:sp>
        <p:nvSpPr>
          <p:cNvPr id="40" name="正方形/長方形 39">
            <a:extLst>
              <a:ext uri="{FF2B5EF4-FFF2-40B4-BE49-F238E27FC236}">
                <a16:creationId xmlns:a16="http://schemas.microsoft.com/office/drawing/2014/main" id="{F4833D52-0C86-54C2-D1A9-14482BDFEDB3}"/>
              </a:ext>
            </a:extLst>
          </p:cNvPr>
          <p:cNvSpPr/>
          <p:nvPr/>
        </p:nvSpPr>
        <p:spPr>
          <a:xfrm>
            <a:off x="114861" y="565334"/>
            <a:ext cx="6610952" cy="9054196"/>
          </a:xfrm>
          <a:prstGeom prst="rect">
            <a:avLst/>
          </a:prstGeom>
          <a:noFill/>
          <a:ln w="2857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テキスト ボックス 41">
            <a:extLst>
              <a:ext uri="{FF2B5EF4-FFF2-40B4-BE49-F238E27FC236}">
                <a16:creationId xmlns:a16="http://schemas.microsoft.com/office/drawing/2014/main" id="{F5CC0F9A-141E-829A-BD43-24A7FD11A3DD}"/>
              </a:ext>
            </a:extLst>
          </p:cNvPr>
          <p:cNvSpPr txBox="1"/>
          <p:nvPr/>
        </p:nvSpPr>
        <p:spPr>
          <a:xfrm>
            <a:off x="0" y="723087"/>
            <a:ext cx="6834379" cy="430887"/>
          </a:xfrm>
          <a:prstGeom prst="rect">
            <a:avLst/>
          </a:prstGeom>
          <a:noFill/>
        </p:spPr>
        <p:txBody>
          <a:bodyPr wrap="square">
            <a:spAutoFit/>
          </a:bodyPr>
          <a:lstStyle/>
          <a:p>
            <a:pPr algn="ctr"/>
            <a:r>
              <a:rPr lang="ja-JP" altLang="en-US" sz="2200" dirty="0">
                <a:latin typeface="HGS創英角ｺﾞｼｯｸUB" panose="020B0900000000000000" pitchFamily="50" charset="-128"/>
                <a:ea typeface="HGS創英角ｺﾞｼｯｸUB" panose="020B0900000000000000" pitchFamily="50" charset="-128"/>
              </a:rPr>
              <a:t>台東区商店街空き店舗活用支援（所有者支援）事業</a:t>
            </a:r>
          </a:p>
        </p:txBody>
      </p:sp>
      <p:sp>
        <p:nvSpPr>
          <p:cNvPr id="11" name="正方形/長方形 10">
            <a:extLst>
              <a:ext uri="{FF2B5EF4-FFF2-40B4-BE49-F238E27FC236}">
                <a16:creationId xmlns:a16="http://schemas.microsoft.com/office/drawing/2014/main" id="{B2BDE987-56F8-3912-B1F3-61B7CEEB73C1}"/>
              </a:ext>
            </a:extLst>
          </p:cNvPr>
          <p:cNvSpPr/>
          <p:nvPr/>
        </p:nvSpPr>
        <p:spPr>
          <a:xfrm>
            <a:off x="5801163" y="8773761"/>
            <a:ext cx="599603" cy="58646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2" name="図 21">
            <a:extLst>
              <a:ext uri="{FF2B5EF4-FFF2-40B4-BE49-F238E27FC236}">
                <a16:creationId xmlns:a16="http://schemas.microsoft.com/office/drawing/2014/main" id="{DA303419-96DA-33B6-C8DA-C84A53D713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1163" y="8773761"/>
            <a:ext cx="587095" cy="564672"/>
          </a:xfrm>
          <a:prstGeom prst="rect">
            <a:avLst/>
          </a:prstGeom>
        </p:spPr>
      </p:pic>
      <p:sp>
        <p:nvSpPr>
          <p:cNvPr id="8" name="正方形/長方形 7">
            <a:extLst>
              <a:ext uri="{FF2B5EF4-FFF2-40B4-BE49-F238E27FC236}">
                <a16:creationId xmlns:a16="http://schemas.microsoft.com/office/drawing/2014/main" id="{745B60FC-B547-3CB6-D657-CB2062ABA454}"/>
              </a:ext>
            </a:extLst>
          </p:cNvPr>
          <p:cNvSpPr/>
          <p:nvPr/>
        </p:nvSpPr>
        <p:spPr>
          <a:xfrm>
            <a:off x="0" y="-86415"/>
            <a:ext cx="6874252" cy="78576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309E47E7-C0F5-AB02-1414-6181E7AD79B2}"/>
              </a:ext>
            </a:extLst>
          </p:cNvPr>
          <p:cNvSpPr txBox="1"/>
          <p:nvPr/>
        </p:nvSpPr>
        <p:spPr>
          <a:xfrm>
            <a:off x="-63494" y="43955"/>
            <a:ext cx="6874253" cy="461665"/>
          </a:xfrm>
          <a:prstGeom prst="rect">
            <a:avLst/>
          </a:prstGeom>
          <a:noFill/>
        </p:spPr>
        <p:txBody>
          <a:bodyPr wrap="square" rtlCol="0">
            <a:spAutoFit/>
          </a:bodyPr>
          <a:lstStyle/>
          <a:p>
            <a:pPr algn="ctr"/>
            <a:r>
              <a:rPr kumimoji="1" lang="ja-JP" altLang="en-US" sz="2400" dirty="0">
                <a:solidFill>
                  <a:schemeClr val="bg1"/>
                </a:solidFill>
                <a:latin typeface="HGP創英角ﾎﾟｯﾌﾟ体" panose="040B0A00000000000000" pitchFamily="50" charset="-128"/>
                <a:ea typeface="HGP創英角ﾎﾟｯﾌﾟ体" panose="040B0A00000000000000" pitchFamily="50" charset="-128"/>
              </a:rPr>
              <a:t>商店街内の空き店舗等の所有者の方へ</a:t>
            </a:r>
          </a:p>
        </p:txBody>
      </p:sp>
      <p:sp>
        <p:nvSpPr>
          <p:cNvPr id="15" name="四角形: 角を丸くする 14">
            <a:extLst>
              <a:ext uri="{FF2B5EF4-FFF2-40B4-BE49-F238E27FC236}">
                <a16:creationId xmlns:a16="http://schemas.microsoft.com/office/drawing/2014/main" id="{BF3547FC-7E7F-CC4A-7709-0F90A6443083}"/>
              </a:ext>
            </a:extLst>
          </p:cNvPr>
          <p:cNvSpPr/>
          <p:nvPr/>
        </p:nvSpPr>
        <p:spPr>
          <a:xfrm>
            <a:off x="3542092" y="2604228"/>
            <a:ext cx="937925" cy="248783"/>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9313B7C1-863F-DDE4-1506-9885FFB03153}"/>
              </a:ext>
            </a:extLst>
          </p:cNvPr>
          <p:cNvSpPr txBox="1"/>
          <p:nvPr/>
        </p:nvSpPr>
        <p:spPr>
          <a:xfrm>
            <a:off x="3456203" y="2531703"/>
            <a:ext cx="1125848" cy="361637"/>
          </a:xfrm>
          <a:prstGeom prst="rect">
            <a:avLst/>
          </a:prstGeom>
          <a:noFill/>
        </p:spPr>
        <p:txBody>
          <a:bodyPr wrap="square" rtlCol="0">
            <a:spAutoFit/>
          </a:bodyPr>
          <a:lstStyle/>
          <a:p>
            <a:r>
              <a:rPr kumimoji="1" lang="ja-JP" altLang="en-US" sz="1750" dirty="0">
                <a:solidFill>
                  <a:srgbClr val="FF0000"/>
                </a:solidFill>
                <a:latin typeface="HGS創英角ﾎﾟｯﾌﾟ体" panose="040B0A00000000000000" pitchFamily="50" charset="-128"/>
                <a:ea typeface="HGS創英角ﾎﾟｯﾌﾟ体" panose="040B0A00000000000000" pitchFamily="50" charset="-128"/>
              </a:rPr>
              <a:t>空き店舗</a:t>
            </a:r>
          </a:p>
        </p:txBody>
      </p:sp>
    </p:spTree>
    <p:extLst>
      <p:ext uri="{BB962C8B-B14F-4D97-AF65-F5344CB8AC3E}">
        <p14:creationId xmlns:p14="http://schemas.microsoft.com/office/powerpoint/2010/main" val="34850746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テキスト ボックス 22">
            <a:extLst>
              <a:ext uri="{FF2B5EF4-FFF2-40B4-BE49-F238E27FC236}">
                <a16:creationId xmlns:a16="http://schemas.microsoft.com/office/drawing/2014/main" id="{27BEB0B0-3A42-C539-62A3-20DDF8D8D8FB}"/>
              </a:ext>
            </a:extLst>
          </p:cNvPr>
          <p:cNvSpPr txBox="1"/>
          <p:nvPr/>
        </p:nvSpPr>
        <p:spPr>
          <a:xfrm>
            <a:off x="371622" y="618250"/>
            <a:ext cx="6151098" cy="1990097"/>
          </a:xfrm>
          <a:prstGeom prst="rect">
            <a:avLst/>
          </a:prstGeom>
          <a:noFill/>
        </p:spPr>
        <p:txBody>
          <a:bodyPr wrap="square">
            <a:spAutoFit/>
          </a:bodyPr>
          <a:lstStyle/>
          <a:p>
            <a:pPr marL="228600" indent="-228600">
              <a:lnSpc>
                <a:spcPct val="150000"/>
              </a:lnSpc>
              <a:buFont typeface="+mj-ea"/>
              <a:buAutoNum type="circleNumDbPlain"/>
            </a:pPr>
            <a:r>
              <a:rPr lang="ja-JP" altLang="en-US" sz="1050" b="1" dirty="0">
                <a:latin typeface="BIZ UDPゴシック" panose="020B0400000000000000" pitchFamily="50" charset="-128"/>
                <a:ea typeface="BIZ UDPゴシック" panose="020B0400000000000000" pitchFamily="50" charset="-128"/>
              </a:rPr>
              <a:t>交付申請書</a:t>
            </a:r>
          </a:p>
          <a:p>
            <a:pPr marL="228600" indent="-228600">
              <a:lnSpc>
                <a:spcPct val="150000"/>
              </a:lnSpc>
              <a:buFont typeface="+mj-ea"/>
              <a:buAutoNum type="circleNumDbPlain"/>
            </a:pPr>
            <a:r>
              <a:rPr lang="ja-JP" altLang="en-US" sz="1050" b="1" dirty="0">
                <a:latin typeface="BIZ UDPゴシック" panose="020B0400000000000000" pitchFamily="50" charset="-128"/>
                <a:ea typeface="BIZ UDPゴシック" panose="020B0400000000000000" pitchFamily="50" charset="-128"/>
              </a:rPr>
              <a:t>補助対象経費の見積書（工事内訳を確認できるもの）の写し</a:t>
            </a:r>
          </a:p>
          <a:p>
            <a:pPr marL="228600" indent="-228600">
              <a:lnSpc>
                <a:spcPct val="150000"/>
              </a:lnSpc>
              <a:buFont typeface="+mj-ea"/>
              <a:buAutoNum type="circleNumDbPlain"/>
            </a:pPr>
            <a:r>
              <a:rPr lang="ja-JP" altLang="en-US" sz="1050" b="1" dirty="0">
                <a:latin typeface="BIZ UDPゴシック" panose="020B0400000000000000" pitchFamily="50" charset="-128"/>
                <a:ea typeface="BIZ UDPゴシック" panose="020B0400000000000000" pitchFamily="50" charset="-128"/>
              </a:rPr>
              <a:t>建物の位置図</a:t>
            </a:r>
            <a:endParaRPr lang="en-US" altLang="ja-JP" sz="1050" b="1" dirty="0">
              <a:latin typeface="BIZ UDPゴシック" panose="020B0400000000000000" pitchFamily="50" charset="-128"/>
              <a:ea typeface="BIZ UDPゴシック" panose="020B0400000000000000" pitchFamily="50" charset="-128"/>
            </a:endParaRPr>
          </a:p>
          <a:p>
            <a:pPr marL="228600" indent="-228600">
              <a:lnSpc>
                <a:spcPct val="150000"/>
              </a:lnSpc>
              <a:buFont typeface="+mj-ea"/>
              <a:buAutoNum type="circleNumDbPlain"/>
            </a:pPr>
            <a:r>
              <a:rPr lang="ja-JP" altLang="en-US" sz="1050" b="1" dirty="0">
                <a:latin typeface="BIZ UDPゴシック" panose="020B0400000000000000" pitchFamily="50" charset="-128"/>
                <a:ea typeface="BIZ UDPゴシック" panose="020B0400000000000000" pitchFamily="50" charset="-128"/>
              </a:rPr>
              <a:t>貸出予定範囲の現況写真</a:t>
            </a:r>
          </a:p>
          <a:p>
            <a:pPr marL="228600" indent="-228600">
              <a:lnSpc>
                <a:spcPct val="150000"/>
              </a:lnSpc>
              <a:buFont typeface="+mj-ea"/>
              <a:buAutoNum type="circleNumDbPlain"/>
            </a:pPr>
            <a:r>
              <a:rPr lang="ja-JP" altLang="en-US" sz="1050" b="1" dirty="0">
                <a:latin typeface="BIZ UDPゴシック" panose="020B0400000000000000" pitchFamily="50" charset="-128"/>
                <a:ea typeface="BIZ UDPゴシック" panose="020B0400000000000000" pitchFamily="50" charset="-128"/>
              </a:rPr>
              <a:t>現況の平面図・立面図（工事を伴う場合のみ）</a:t>
            </a:r>
            <a:endParaRPr lang="en-US" altLang="ja-JP" sz="1050" b="1" dirty="0">
              <a:latin typeface="BIZ UDPゴシック" panose="020B0400000000000000" pitchFamily="50" charset="-128"/>
              <a:ea typeface="BIZ UDPゴシック" panose="020B0400000000000000" pitchFamily="50" charset="-128"/>
            </a:endParaRPr>
          </a:p>
          <a:p>
            <a:pPr marL="228600" indent="-228600">
              <a:lnSpc>
                <a:spcPct val="150000"/>
              </a:lnSpc>
              <a:buFont typeface="+mj-ea"/>
              <a:buAutoNum type="circleNumDbPlain"/>
            </a:pPr>
            <a:r>
              <a:rPr lang="ja-JP" altLang="en-US" sz="1050" b="1" dirty="0">
                <a:latin typeface="BIZ UDPゴシック" panose="020B0400000000000000" pitchFamily="50" charset="-128"/>
                <a:ea typeface="BIZ UDPゴシック" panose="020B0400000000000000" pitchFamily="50" charset="-128"/>
              </a:rPr>
              <a:t>空き店舗等の登記簿謄本又は権利が分かる書類</a:t>
            </a:r>
          </a:p>
          <a:p>
            <a:pPr marL="228600" indent="-228600">
              <a:lnSpc>
                <a:spcPct val="150000"/>
              </a:lnSpc>
              <a:buFont typeface="+mj-ea"/>
              <a:buAutoNum type="circleNumDbPlain"/>
            </a:pPr>
            <a:r>
              <a:rPr lang="ja-JP" altLang="en-US" sz="1050" b="1" dirty="0">
                <a:latin typeface="BIZ UDPゴシック" panose="020B0400000000000000" pitchFamily="50" charset="-128"/>
                <a:ea typeface="BIZ UDPゴシック" panose="020B0400000000000000" pitchFamily="50" charset="-128"/>
              </a:rPr>
              <a:t>最新の住民税の納税証明書</a:t>
            </a:r>
          </a:p>
          <a:p>
            <a:pPr marL="228600" indent="-228600">
              <a:lnSpc>
                <a:spcPct val="150000"/>
              </a:lnSpc>
              <a:buFont typeface="+mj-ea"/>
              <a:buAutoNum type="circleNumDbPlain"/>
            </a:pPr>
            <a:r>
              <a:rPr lang="ja-JP" altLang="en-US" sz="1050" b="1" dirty="0">
                <a:latin typeface="BIZ UDPゴシック" panose="020B0400000000000000" pitchFamily="50" charset="-128"/>
                <a:ea typeface="BIZ UDPゴシック" panose="020B0400000000000000" pitchFamily="50" charset="-128"/>
              </a:rPr>
              <a:t>本事業における事務経費に係る消費税の取扱いを記した書類</a:t>
            </a:r>
            <a:endParaRPr lang="en-US" altLang="ja-JP" sz="1050" b="1" dirty="0">
              <a:latin typeface="BIZ UDPゴシック" panose="020B0400000000000000" pitchFamily="50" charset="-128"/>
              <a:ea typeface="BIZ UDPゴシック" panose="020B0400000000000000" pitchFamily="50" charset="-128"/>
            </a:endParaRPr>
          </a:p>
        </p:txBody>
      </p:sp>
      <p:sp>
        <p:nvSpPr>
          <p:cNvPr id="26" name="テキスト ボックス 25">
            <a:extLst>
              <a:ext uri="{FF2B5EF4-FFF2-40B4-BE49-F238E27FC236}">
                <a16:creationId xmlns:a16="http://schemas.microsoft.com/office/drawing/2014/main" id="{3E5ED3C9-C843-91DF-7DAB-98BE9531B371}"/>
              </a:ext>
            </a:extLst>
          </p:cNvPr>
          <p:cNvSpPr txBox="1"/>
          <p:nvPr/>
        </p:nvSpPr>
        <p:spPr>
          <a:xfrm>
            <a:off x="371622" y="390619"/>
            <a:ext cx="6151098" cy="227631"/>
          </a:xfrm>
          <a:prstGeom prst="rect">
            <a:avLst/>
          </a:prstGeom>
          <a:solidFill>
            <a:schemeClr val="bg1">
              <a:lumMod val="50000"/>
            </a:schemeClr>
          </a:solidFill>
        </p:spPr>
        <p:txBody>
          <a:bodyPr wrap="square" rtlCol="0">
            <a:noAutofit/>
          </a:bodyPr>
          <a:lstStyle/>
          <a:p>
            <a:pPr>
              <a:lnSpc>
                <a:spcPts val="1200"/>
              </a:lnSpc>
            </a:pPr>
            <a:r>
              <a:rPr kumimoji="1" lang="ja-JP" altLang="en-US" sz="1200" dirty="0">
                <a:solidFill>
                  <a:schemeClr val="bg1"/>
                </a:solidFill>
                <a:latin typeface="BIZ UDPゴシック" panose="020B0400000000000000" pitchFamily="50" charset="-128"/>
                <a:ea typeface="BIZ UDPゴシック" panose="020B0400000000000000" pitchFamily="50" charset="-128"/>
              </a:rPr>
              <a:t>■ 提出書類（申請時）</a:t>
            </a:r>
          </a:p>
        </p:txBody>
      </p:sp>
      <p:sp>
        <p:nvSpPr>
          <p:cNvPr id="40" name="正方形/長方形 39">
            <a:extLst>
              <a:ext uri="{FF2B5EF4-FFF2-40B4-BE49-F238E27FC236}">
                <a16:creationId xmlns:a16="http://schemas.microsoft.com/office/drawing/2014/main" id="{F4833D52-0C86-54C2-D1A9-14482BDFEDB3}"/>
              </a:ext>
            </a:extLst>
          </p:cNvPr>
          <p:cNvSpPr/>
          <p:nvPr/>
        </p:nvSpPr>
        <p:spPr>
          <a:xfrm>
            <a:off x="208142" y="233018"/>
            <a:ext cx="6441716" cy="9439964"/>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四角形: 角を丸くする 1">
            <a:extLst>
              <a:ext uri="{FF2B5EF4-FFF2-40B4-BE49-F238E27FC236}">
                <a16:creationId xmlns:a16="http://schemas.microsoft.com/office/drawing/2014/main" id="{972B9655-73DB-B877-B7D9-B2246A2AF8C4}"/>
              </a:ext>
            </a:extLst>
          </p:cNvPr>
          <p:cNvSpPr/>
          <p:nvPr/>
        </p:nvSpPr>
        <p:spPr>
          <a:xfrm>
            <a:off x="4463455" y="762019"/>
            <a:ext cx="1954765" cy="1066436"/>
          </a:xfrm>
          <a:prstGeom prst="roundRect">
            <a:avLst/>
          </a:prstGeom>
          <a:noFill/>
          <a:ln>
            <a:solidFill>
              <a:schemeClr val="tx1"/>
            </a:solidFill>
            <a:prstDash val="sysDot"/>
          </a:ln>
        </p:spPr>
        <p:style>
          <a:lnRef idx="2">
            <a:schemeClr val="dk1"/>
          </a:lnRef>
          <a:fillRef idx="1">
            <a:schemeClr val="lt1"/>
          </a:fillRef>
          <a:effectRef idx="0">
            <a:schemeClr val="dk1"/>
          </a:effectRef>
          <a:fontRef idx="minor">
            <a:schemeClr val="dk1"/>
          </a:fontRef>
        </p:style>
        <p:txBody>
          <a:bodyPr rtlCol="0" anchor="ctr"/>
          <a:lstStyle/>
          <a:p>
            <a:pPr algn="just"/>
            <a:r>
              <a:rPr lang="ja-JP" altLang="en-US" sz="1050" b="1" kern="100">
                <a:effectLst/>
                <a:latin typeface="BIZ UDゴシック" panose="020B0400000000000000" pitchFamily="49" charset="-128"/>
                <a:ea typeface="BIZ UDゴシック" panose="020B0400000000000000" pitchFamily="49" charset="-128"/>
                <a:cs typeface="Times New Roman" panose="02020603050405020304" pitchFamily="18" charset="0"/>
              </a:rPr>
              <a:t>①、⑧の</a:t>
            </a:r>
            <a:r>
              <a:rPr lang="ja-JP" altLang="en-US" sz="105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書式につきましては、区のホームページからダウンロードするか、区にご請求ください。</a:t>
            </a:r>
            <a:endParaRPr lang="ja-JP" altLang="ja-JP" sz="105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6" name="テキスト ボックス 5">
            <a:extLst>
              <a:ext uri="{FF2B5EF4-FFF2-40B4-BE49-F238E27FC236}">
                <a16:creationId xmlns:a16="http://schemas.microsoft.com/office/drawing/2014/main" id="{11F90AE3-039F-161E-6362-9B0377B99AE6}"/>
              </a:ext>
            </a:extLst>
          </p:cNvPr>
          <p:cNvSpPr txBox="1"/>
          <p:nvPr/>
        </p:nvSpPr>
        <p:spPr>
          <a:xfrm>
            <a:off x="371620" y="3102403"/>
            <a:ext cx="6151098" cy="227631"/>
          </a:xfrm>
          <a:prstGeom prst="rect">
            <a:avLst/>
          </a:prstGeom>
          <a:solidFill>
            <a:schemeClr val="bg1">
              <a:lumMod val="50000"/>
            </a:schemeClr>
          </a:solidFill>
        </p:spPr>
        <p:txBody>
          <a:bodyPr wrap="square" rtlCol="0">
            <a:noAutofit/>
          </a:bodyPr>
          <a:lstStyle/>
          <a:p>
            <a:pPr>
              <a:lnSpc>
                <a:spcPts val="1200"/>
              </a:lnSpc>
            </a:pPr>
            <a:r>
              <a:rPr kumimoji="1" lang="ja-JP" altLang="en-US" sz="1200" dirty="0">
                <a:solidFill>
                  <a:schemeClr val="bg1"/>
                </a:solidFill>
                <a:latin typeface="BIZ UDPゴシック" panose="020B0400000000000000" pitchFamily="50" charset="-128"/>
                <a:ea typeface="BIZ UDPゴシック" panose="020B0400000000000000" pitchFamily="50" charset="-128"/>
              </a:rPr>
              <a:t>■ 申請から交付までの流れ</a:t>
            </a:r>
          </a:p>
        </p:txBody>
      </p:sp>
      <p:sp>
        <p:nvSpPr>
          <p:cNvPr id="65" name="テキスト ボックス 64">
            <a:extLst>
              <a:ext uri="{FF2B5EF4-FFF2-40B4-BE49-F238E27FC236}">
                <a16:creationId xmlns:a16="http://schemas.microsoft.com/office/drawing/2014/main" id="{9616B248-B12E-5EF4-A210-B3C1F24CF63B}"/>
              </a:ext>
            </a:extLst>
          </p:cNvPr>
          <p:cNvSpPr txBox="1"/>
          <p:nvPr/>
        </p:nvSpPr>
        <p:spPr>
          <a:xfrm>
            <a:off x="350564" y="3360070"/>
            <a:ext cx="2123463" cy="246221"/>
          </a:xfrm>
          <a:prstGeom prst="rect">
            <a:avLst/>
          </a:prstGeom>
          <a:noFill/>
        </p:spPr>
        <p:txBody>
          <a:bodyPr wrap="square">
            <a:spAutoFit/>
          </a:bodyPr>
          <a:lstStyle/>
          <a:p>
            <a:pPr>
              <a:lnSpc>
                <a:spcPts val="1200"/>
              </a:lnSpc>
            </a:pPr>
            <a:r>
              <a:rPr lang="ja-JP" altLang="en-US" sz="1000" b="1" dirty="0">
                <a:latin typeface="BIZ UDPゴシック" panose="020B0400000000000000" pitchFamily="50" charset="-128"/>
                <a:ea typeface="BIZ UDPゴシック" panose="020B0400000000000000" pitchFamily="50" charset="-128"/>
              </a:rPr>
              <a:t>＜令和８年４月～令和９年３月＞</a:t>
            </a:r>
          </a:p>
        </p:txBody>
      </p:sp>
      <p:grpSp>
        <p:nvGrpSpPr>
          <p:cNvPr id="7" name="グループ化 6">
            <a:extLst>
              <a:ext uri="{FF2B5EF4-FFF2-40B4-BE49-F238E27FC236}">
                <a16:creationId xmlns:a16="http://schemas.microsoft.com/office/drawing/2014/main" id="{DEF0EE19-7970-68CD-1FC2-0FFFFEE2C327}"/>
              </a:ext>
            </a:extLst>
          </p:cNvPr>
          <p:cNvGrpSpPr/>
          <p:nvPr/>
        </p:nvGrpSpPr>
        <p:grpSpPr>
          <a:xfrm>
            <a:off x="390896" y="3645821"/>
            <a:ext cx="6155055" cy="1744254"/>
            <a:chOff x="349494" y="3847186"/>
            <a:chExt cx="6155055" cy="1744254"/>
          </a:xfrm>
        </p:grpSpPr>
        <p:sp>
          <p:nvSpPr>
            <p:cNvPr id="66" name="Rectangle 62">
              <a:extLst>
                <a:ext uri="{FF2B5EF4-FFF2-40B4-BE49-F238E27FC236}">
                  <a16:creationId xmlns:a16="http://schemas.microsoft.com/office/drawing/2014/main" id="{355516E1-22F5-290E-345E-60597AABC04B}"/>
                </a:ext>
              </a:extLst>
            </p:cNvPr>
            <p:cNvSpPr>
              <a:spLocks noChangeArrowheads="1"/>
            </p:cNvSpPr>
            <p:nvPr/>
          </p:nvSpPr>
          <p:spPr bwMode="auto">
            <a:xfrm>
              <a:off x="1704815" y="3869809"/>
              <a:ext cx="368143" cy="1703597"/>
            </a:xfrm>
            <a:prstGeom prst="rect">
              <a:avLst/>
            </a:prstGeom>
            <a:solidFill>
              <a:srgbClr val="FFFFFF"/>
            </a:solidFill>
            <a:ln w="15875">
              <a:solidFill>
                <a:srgbClr val="000000"/>
              </a:solidFill>
              <a:miter lim="800000"/>
              <a:headEnd/>
              <a:tailEnd/>
            </a:ln>
          </p:spPr>
          <p:txBody>
            <a:bodyPr vert="eaVert" wrap="square" lIns="74295" tIns="8890" rIns="74295" bIns="8890" numCol="1" anchor="ctr" anchorCtr="0" compatLnSpc="1">
              <a:prstTxWarp prst="textNoShape">
                <a:avLst/>
              </a:prstTxWarp>
            </a:bodyPr>
            <a:lstStyle/>
            <a:p>
              <a:pPr marL="0" marR="0" lvl="0" indent="13970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③</a:t>
              </a:r>
              <a:r>
                <a:rPr lang="ja-JP" altLang="en-US" sz="1100" dirty="0">
                  <a:latin typeface="BIZ UDPゴシック" panose="020B0400000000000000" pitchFamily="50" charset="-128"/>
                  <a:ea typeface="BIZ UDPゴシック" panose="020B0400000000000000" pitchFamily="50" charset="-128"/>
                  <a:cs typeface="Times New Roman" panose="02020603050405020304" pitchFamily="18" charset="0"/>
                </a:rPr>
                <a:t>書類審査・現地調査</a:t>
              </a:r>
              <a:endParaRPr kumimoji="0" lang="ja-JP" altLang="ja-JP" sz="18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p:txBody>
        </p:sp>
        <p:sp>
          <p:nvSpPr>
            <p:cNvPr id="67" name="Rectangle 59">
              <a:extLst>
                <a:ext uri="{FF2B5EF4-FFF2-40B4-BE49-F238E27FC236}">
                  <a16:creationId xmlns:a16="http://schemas.microsoft.com/office/drawing/2014/main" id="{F672527E-677A-3F24-409D-4D3638AB781B}"/>
                </a:ext>
              </a:extLst>
            </p:cNvPr>
            <p:cNvSpPr>
              <a:spLocks noChangeArrowheads="1"/>
            </p:cNvSpPr>
            <p:nvPr/>
          </p:nvSpPr>
          <p:spPr bwMode="auto">
            <a:xfrm>
              <a:off x="349494" y="3869812"/>
              <a:ext cx="365125" cy="1703596"/>
            </a:xfrm>
            <a:prstGeom prst="rect">
              <a:avLst/>
            </a:prstGeom>
            <a:solidFill>
              <a:srgbClr val="FFFFFF"/>
            </a:solidFill>
            <a:ln w="15875">
              <a:solidFill>
                <a:srgbClr val="000000"/>
              </a:solidFill>
              <a:miter lim="800000"/>
              <a:headEnd/>
              <a:tailEnd/>
            </a:ln>
          </p:spPr>
          <p:txBody>
            <a:bodyPr vert="eaVert" wrap="square" lIns="74295" tIns="8890" rIns="74295" bIns="8890" numCol="1" anchor="ctr" anchorCtr="0" compatLnSpc="1">
              <a:prstTxWarp prst="textNoShape">
                <a:avLst/>
              </a:prstTxWarp>
            </a:bodyPr>
            <a:lstStyle/>
            <a:p>
              <a:pPr marL="0" marR="0" lvl="0" indent="13970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①</a:t>
              </a:r>
              <a:r>
                <a:rPr lang="ja-JP" altLang="en-US" sz="1100" dirty="0">
                  <a:latin typeface="BIZ UDPゴシック" panose="020B0400000000000000" pitchFamily="50" charset="-128"/>
                  <a:ea typeface="BIZ UDPゴシック" panose="020B0400000000000000" pitchFamily="50" charset="-128"/>
                  <a:cs typeface="Times New Roman" panose="02020603050405020304" pitchFamily="18" charset="0"/>
                </a:rPr>
                <a:t>書類作成</a:t>
              </a:r>
              <a:endParaRPr kumimoji="0" lang="ja-JP" altLang="ja-JP" sz="18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p:txBody>
        </p:sp>
        <p:sp>
          <p:nvSpPr>
            <p:cNvPr id="68" name="Rectangle 60">
              <a:extLst>
                <a:ext uri="{FF2B5EF4-FFF2-40B4-BE49-F238E27FC236}">
                  <a16:creationId xmlns:a16="http://schemas.microsoft.com/office/drawing/2014/main" id="{F76C5FCF-DEB1-A917-8233-268489C8F3FB}"/>
                </a:ext>
              </a:extLst>
            </p:cNvPr>
            <p:cNvSpPr>
              <a:spLocks noChangeArrowheads="1"/>
            </p:cNvSpPr>
            <p:nvPr/>
          </p:nvSpPr>
          <p:spPr bwMode="auto">
            <a:xfrm>
              <a:off x="1008769" y="3879404"/>
              <a:ext cx="344855" cy="1694004"/>
            </a:xfrm>
            <a:prstGeom prst="rect">
              <a:avLst/>
            </a:prstGeom>
            <a:solidFill>
              <a:srgbClr val="FFFFFF"/>
            </a:solidFill>
            <a:ln w="15875">
              <a:solidFill>
                <a:srgbClr val="000000"/>
              </a:solidFill>
              <a:miter lim="800000"/>
              <a:headEnd/>
              <a:tailEnd/>
            </a:ln>
          </p:spPr>
          <p:txBody>
            <a:bodyPr vert="eaVert" wrap="square" lIns="74295" tIns="8890" rIns="74295" bIns="8890" numCol="1" anchor="ctr" anchorCtr="0" compatLnSpc="1">
              <a:prstTxWarp prst="textNoShape">
                <a:avLst/>
              </a:prstTxWarp>
            </a:bodyPr>
            <a:lstStyle>
              <a:lvl1pPr indent="1333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3970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②</a:t>
              </a:r>
              <a:r>
                <a:rPr lang="ja-JP" altLang="en-US" sz="1100" dirty="0">
                  <a:latin typeface="BIZ UDPゴシック" panose="020B0400000000000000" pitchFamily="50" charset="-128"/>
                  <a:ea typeface="BIZ UDPゴシック" panose="020B0400000000000000" pitchFamily="50" charset="-128"/>
                  <a:cs typeface="Times New Roman" panose="02020603050405020304" pitchFamily="18" charset="0"/>
                </a:rPr>
                <a:t>交付申請</a:t>
              </a:r>
              <a:endParaRPr kumimoji="0" lang="ja-JP" altLang="ja-JP" sz="6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p:txBody>
        </p:sp>
        <p:sp>
          <p:nvSpPr>
            <p:cNvPr id="69" name="Rectangle 61">
              <a:extLst>
                <a:ext uri="{FF2B5EF4-FFF2-40B4-BE49-F238E27FC236}">
                  <a16:creationId xmlns:a16="http://schemas.microsoft.com/office/drawing/2014/main" id="{49144F17-FE90-07AD-252C-DDCA17FD4399}"/>
                </a:ext>
              </a:extLst>
            </p:cNvPr>
            <p:cNvSpPr>
              <a:spLocks noChangeArrowheads="1"/>
            </p:cNvSpPr>
            <p:nvPr/>
          </p:nvSpPr>
          <p:spPr bwMode="auto">
            <a:xfrm>
              <a:off x="2417197" y="3869810"/>
              <a:ext cx="368300" cy="1703599"/>
            </a:xfrm>
            <a:prstGeom prst="rect">
              <a:avLst/>
            </a:prstGeom>
            <a:solidFill>
              <a:srgbClr val="FFFFFF"/>
            </a:solidFill>
            <a:ln w="15875">
              <a:solidFill>
                <a:srgbClr val="000000"/>
              </a:solidFill>
              <a:miter lim="800000"/>
              <a:headEnd/>
              <a:tailEnd/>
            </a:ln>
          </p:spPr>
          <p:txBody>
            <a:bodyPr vert="eaVert" wrap="square" lIns="74295" tIns="8890" rIns="74295" bIns="8890" numCol="1" anchor="ctr" anchorCtr="0" compatLnSpc="1">
              <a:prstTxWarp prst="textNoShape">
                <a:avLst/>
              </a:prstTxWarp>
            </a:bodyPr>
            <a:lstStyle>
              <a:lvl1pPr indent="1397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3970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④</a:t>
              </a:r>
              <a:r>
                <a:rPr lang="ja-JP" altLang="en-US" sz="1100" dirty="0">
                  <a:latin typeface="BIZ UDPゴシック" panose="020B0400000000000000" pitchFamily="50" charset="-128"/>
                  <a:ea typeface="BIZ UDPゴシック" panose="020B0400000000000000" pitchFamily="50" charset="-128"/>
                  <a:cs typeface="Times New Roman" panose="02020603050405020304" pitchFamily="18" charset="0"/>
                </a:rPr>
                <a:t>交付決定</a:t>
              </a:r>
              <a:r>
                <a:rPr kumimoji="0" lang="ja-JP" altLang="en-US" sz="11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kumimoji="0" lang="en-US" altLang="ja-JP" sz="11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kumimoji="0" lang="ja-JP" altLang="en-US" sz="11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１）</a:t>
              </a:r>
              <a:endParaRPr kumimoji="0" lang="ja-JP" altLang="ja-JP" sz="18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p:txBody>
        </p:sp>
        <p:sp>
          <p:nvSpPr>
            <p:cNvPr id="70" name="Rectangle 63">
              <a:extLst>
                <a:ext uri="{FF2B5EF4-FFF2-40B4-BE49-F238E27FC236}">
                  <a16:creationId xmlns:a16="http://schemas.microsoft.com/office/drawing/2014/main" id="{A1F68733-C738-2B3A-92E5-FD6A6F2454FF}"/>
                </a:ext>
              </a:extLst>
            </p:cNvPr>
            <p:cNvSpPr>
              <a:spLocks noChangeArrowheads="1"/>
            </p:cNvSpPr>
            <p:nvPr/>
          </p:nvSpPr>
          <p:spPr bwMode="auto">
            <a:xfrm>
              <a:off x="3129643" y="3869809"/>
              <a:ext cx="368300" cy="1721631"/>
            </a:xfrm>
            <a:prstGeom prst="rect">
              <a:avLst/>
            </a:prstGeom>
            <a:solidFill>
              <a:srgbClr val="FFFFFF"/>
            </a:solidFill>
            <a:ln w="15875">
              <a:solidFill>
                <a:srgbClr val="000000"/>
              </a:solidFill>
              <a:miter lim="800000"/>
              <a:headEnd/>
              <a:tailEnd/>
            </a:ln>
          </p:spPr>
          <p:txBody>
            <a:bodyPr vert="eaVert" wrap="square" lIns="74295" tIns="8890" rIns="74295" bIns="8890" numCol="1" anchor="ctr" anchorCtr="0" compatLnSpc="1">
              <a:prstTxWarp prst="textNoShape">
                <a:avLst/>
              </a:prstTxWarp>
            </a:bodyPr>
            <a:lstStyle/>
            <a:p>
              <a:pPr marL="0" marR="0" lvl="0" indent="13970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⑤</a:t>
              </a:r>
              <a:r>
                <a:rPr lang="ja-JP" altLang="en-US" sz="1100" dirty="0">
                  <a:latin typeface="BIZ UDPゴシック" panose="020B0400000000000000" pitchFamily="50" charset="-128"/>
                  <a:ea typeface="BIZ UDPゴシック" panose="020B0400000000000000" pitchFamily="50" charset="-128"/>
                  <a:cs typeface="Times New Roman" panose="02020603050405020304" pitchFamily="18" charset="0"/>
                </a:rPr>
                <a:t>工事開始（</a:t>
              </a:r>
              <a:r>
                <a:rPr lang="en-US" altLang="ja-JP" sz="1100" dirty="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100" dirty="0">
                  <a:latin typeface="BIZ UDPゴシック" panose="020B0400000000000000" pitchFamily="50" charset="-128"/>
                  <a:ea typeface="BIZ UDPゴシック" panose="020B0400000000000000" pitchFamily="50" charset="-128"/>
                  <a:cs typeface="Times New Roman" panose="02020603050405020304" pitchFamily="18" charset="0"/>
                </a:rPr>
                <a:t>１）</a:t>
              </a:r>
              <a:endParaRPr kumimoji="0" lang="ja-JP" altLang="ja-JP" sz="18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p:txBody>
        </p:sp>
        <p:sp>
          <p:nvSpPr>
            <p:cNvPr id="72" name="Rectangle 65">
              <a:extLst>
                <a:ext uri="{FF2B5EF4-FFF2-40B4-BE49-F238E27FC236}">
                  <a16:creationId xmlns:a16="http://schemas.microsoft.com/office/drawing/2014/main" id="{B90C46E2-DDF4-252B-93FB-A74C8B7E6AF7}"/>
                </a:ext>
              </a:extLst>
            </p:cNvPr>
            <p:cNvSpPr>
              <a:spLocks noChangeArrowheads="1"/>
            </p:cNvSpPr>
            <p:nvPr/>
          </p:nvSpPr>
          <p:spPr bwMode="auto">
            <a:xfrm>
              <a:off x="4529612" y="3869809"/>
              <a:ext cx="524991" cy="1703596"/>
            </a:xfrm>
            <a:prstGeom prst="rect">
              <a:avLst/>
            </a:prstGeom>
            <a:solidFill>
              <a:srgbClr val="FFFFFF"/>
            </a:solidFill>
            <a:ln w="15875">
              <a:solidFill>
                <a:srgbClr val="000000"/>
              </a:solidFill>
              <a:miter lim="800000"/>
              <a:headEnd/>
              <a:tailEnd/>
            </a:ln>
          </p:spPr>
          <p:txBody>
            <a:bodyPr vert="eaVert" wrap="square" lIns="74295" tIns="8890" rIns="74295" bIns="8890" numCol="1" anchor="ctr" anchorCtr="0" compatLnSpc="1">
              <a:prstTxWarp prst="textNoShape">
                <a:avLst/>
              </a:prstTxWarp>
            </a:bodyPr>
            <a:lstStyle>
              <a:lvl1pPr indent="1397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3970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⑦</a:t>
              </a:r>
              <a:r>
                <a:rPr kumimoji="0" lang="ja-JP" altLang="en-US" sz="11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実績報告書の提出</a:t>
              </a:r>
              <a:endParaRPr kumimoji="0" lang="en-US" altLang="ja-JP" sz="11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139700" algn="l" defTabSz="914400" rtl="0" eaLnBrk="0" fontAlgn="base" latinLnBrk="0" hangingPunct="0">
                <a:lnSpc>
                  <a:spcPct val="100000"/>
                </a:lnSpc>
                <a:spcBef>
                  <a:spcPct val="0"/>
                </a:spcBef>
                <a:spcAft>
                  <a:spcPct val="0"/>
                </a:spcAft>
                <a:buClrTx/>
                <a:buSzTx/>
                <a:buFontTx/>
                <a:buNone/>
                <a:tabLst/>
              </a:pPr>
              <a:r>
                <a:rPr lang="ja-JP" altLang="en-US" sz="1100" dirty="0">
                  <a:latin typeface="BIZ UDPゴシック" panose="020B0400000000000000" pitchFamily="50" charset="-128"/>
                  <a:ea typeface="BIZ UDPゴシック" panose="020B0400000000000000" pitchFamily="50" charset="-128"/>
                  <a:cs typeface="Times New Roman" panose="02020603050405020304" pitchFamily="18" charset="0"/>
                </a:rPr>
                <a:t>　　　　　　　　　　（</a:t>
              </a:r>
              <a:r>
                <a:rPr lang="en-US" altLang="ja-JP" sz="1100" dirty="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100" dirty="0">
                  <a:latin typeface="BIZ UDPゴシック" panose="020B0400000000000000" pitchFamily="50" charset="-128"/>
                  <a:ea typeface="BIZ UDPゴシック" panose="020B0400000000000000" pitchFamily="50" charset="-128"/>
                  <a:cs typeface="Times New Roman" panose="02020603050405020304" pitchFamily="18" charset="0"/>
                </a:rPr>
                <a:t>３）</a:t>
              </a:r>
              <a:endParaRPr kumimoji="0" lang="ja-JP" altLang="ja-JP" sz="6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p:txBody>
        </p:sp>
        <p:sp>
          <p:nvSpPr>
            <p:cNvPr id="73" name="Rectangle 66">
              <a:extLst>
                <a:ext uri="{FF2B5EF4-FFF2-40B4-BE49-F238E27FC236}">
                  <a16:creationId xmlns:a16="http://schemas.microsoft.com/office/drawing/2014/main" id="{89B48BA4-5BB2-D5BD-10B8-0A31879FBAED}"/>
                </a:ext>
              </a:extLst>
            </p:cNvPr>
            <p:cNvSpPr>
              <a:spLocks noChangeArrowheads="1"/>
            </p:cNvSpPr>
            <p:nvPr/>
          </p:nvSpPr>
          <p:spPr bwMode="auto">
            <a:xfrm>
              <a:off x="5421242" y="3869809"/>
              <a:ext cx="373062" cy="1703595"/>
            </a:xfrm>
            <a:prstGeom prst="rect">
              <a:avLst/>
            </a:prstGeom>
            <a:solidFill>
              <a:srgbClr val="FFFFFF"/>
            </a:solidFill>
            <a:ln w="15875">
              <a:solidFill>
                <a:srgbClr val="000000"/>
              </a:solidFill>
              <a:miter lim="800000"/>
              <a:headEnd/>
              <a:tailEnd/>
            </a:ln>
          </p:spPr>
          <p:txBody>
            <a:bodyPr vert="eaVert" wrap="square" lIns="74295" tIns="8890" rIns="74295" bIns="8890" numCol="1" anchor="ctr" anchorCtr="0" compatLnSpc="1">
              <a:prstTxWarp prst="textNoShape">
                <a:avLst/>
              </a:prstTxWarp>
            </a:bodyPr>
            <a:lstStyle/>
            <a:p>
              <a:pPr marL="0" marR="0" lvl="0" indent="13970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⑧実績報告書の審査</a:t>
              </a:r>
              <a:endParaRPr kumimoji="0" lang="ja-JP" altLang="ja-JP" sz="18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p:txBody>
        </p:sp>
        <p:sp>
          <p:nvSpPr>
            <p:cNvPr id="74" name="Rectangle 67">
              <a:extLst>
                <a:ext uri="{FF2B5EF4-FFF2-40B4-BE49-F238E27FC236}">
                  <a16:creationId xmlns:a16="http://schemas.microsoft.com/office/drawing/2014/main" id="{C0F8E74D-EF91-51A1-01CE-4D04C5B8D696}"/>
                </a:ext>
              </a:extLst>
            </p:cNvPr>
            <p:cNvSpPr>
              <a:spLocks noChangeArrowheads="1"/>
            </p:cNvSpPr>
            <p:nvPr/>
          </p:nvSpPr>
          <p:spPr bwMode="auto">
            <a:xfrm>
              <a:off x="6131487" y="3847186"/>
              <a:ext cx="373062" cy="1726218"/>
            </a:xfrm>
            <a:prstGeom prst="rect">
              <a:avLst/>
            </a:prstGeom>
            <a:solidFill>
              <a:srgbClr val="FFFFFF"/>
            </a:solidFill>
            <a:ln w="15875">
              <a:solidFill>
                <a:srgbClr val="000000"/>
              </a:solidFill>
              <a:miter lim="800000"/>
              <a:headEnd/>
              <a:tailEnd/>
            </a:ln>
          </p:spPr>
          <p:txBody>
            <a:bodyPr vert="eaVert" wrap="square" lIns="74295" tIns="8890" rIns="74295" bIns="8890" numCol="1" anchor="ctr" anchorCtr="0" compatLnSpc="1">
              <a:prstTxWarp prst="textNoShape">
                <a:avLst/>
              </a:prstTxWarp>
            </a:bodyPr>
            <a:lstStyle/>
            <a:p>
              <a:pPr marL="0" marR="0" lvl="0" indent="13970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⑨補助金の交付</a:t>
              </a:r>
              <a:endParaRPr kumimoji="0" lang="ja-JP" altLang="ja-JP" sz="18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p:txBody>
        </p:sp>
        <p:sp>
          <p:nvSpPr>
            <p:cNvPr id="77" name="Rectangle 63">
              <a:extLst>
                <a:ext uri="{FF2B5EF4-FFF2-40B4-BE49-F238E27FC236}">
                  <a16:creationId xmlns:a16="http://schemas.microsoft.com/office/drawing/2014/main" id="{EE0CECFF-0D96-B1AB-B19F-0D0E41809E0A}"/>
                </a:ext>
              </a:extLst>
            </p:cNvPr>
            <p:cNvSpPr>
              <a:spLocks noChangeArrowheads="1"/>
            </p:cNvSpPr>
            <p:nvPr/>
          </p:nvSpPr>
          <p:spPr bwMode="auto">
            <a:xfrm>
              <a:off x="3842383" y="3869809"/>
              <a:ext cx="360447" cy="1712677"/>
            </a:xfrm>
            <a:prstGeom prst="rect">
              <a:avLst/>
            </a:prstGeom>
            <a:solidFill>
              <a:srgbClr val="FFFFFF"/>
            </a:solidFill>
            <a:ln w="15875">
              <a:solidFill>
                <a:srgbClr val="000000"/>
              </a:solidFill>
              <a:miter lim="800000"/>
              <a:headEnd/>
              <a:tailEnd/>
            </a:ln>
          </p:spPr>
          <p:txBody>
            <a:bodyPr vert="eaVert" wrap="square" lIns="74295" tIns="8890" rIns="74295" bIns="8890" numCol="1" anchor="ctr" anchorCtr="0" compatLnSpc="1">
              <a:prstTxWarp prst="textNoShape">
                <a:avLst/>
              </a:prstTxWarp>
            </a:bodyPr>
            <a:lstStyle/>
            <a:p>
              <a:pPr marL="0" marR="0" lvl="0" indent="139700" algn="l" defTabSz="914400" rtl="0" eaLnBrk="0" fontAlgn="base" latinLnBrk="0" hangingPunct="0">
                <a:lnSpc>
                  <a:spcPct val="100000"/>
                </a:lnSpc>
                <a:spcBef>
                  <a:spcPct val="0"/>
                </a:spcBef>
                <a:spcAft>
                  <a:spcPct val="0"/>
                </a:spcAft>
                <a:buClrTx/>
                <a:buSzTx/>
                <a:buFontTx/>
                <a:buNone/>
                <a:tabLst/>
              </a:pPr>
              <a:r>
                <a:rPr kumimoji="0" lang="ja-JP" altLang="en-US" sz="11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⑥</a:t>
              </a:r>
              <a:r>
                <a:rPr lang="ja-JP" altLang="en-US" sz="1100" dirty="0">
                  <a:latin typeface="BIZ UDPゴシック" panose="020B0400000000000000" pitchFamily="50" charset="-128"/>
                  <a:ea typeface="BIZ UDPゴシック" panose="020B0400000000000000" pitchFamily="50" charset="-128"/>
                  <a:cs typeface="Times New Roman" panose="02020603050405020304" pitchFamily="18" charset="0"/>
                </a:rPr>
                <a:t>工事完了（</a:t>
              </a:r>
              <a:r>
                <a:rPr lang="en-US" altLang="ja-JP" sz="1100" dirty="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100" dirty="0">
                  <a:latin typeface="BIZ UDPゴシック" panose="020B0400000000000000" pitchFamily="50" charset="-128"/>
                  <a:ea typeface="BIZ UDPゴシック" panose="020B0400000000000000" pitchFamily="50" charset="-128"/>
                  <a:cs typeface="Times New Roman" panose="02020603050405020304" pitchFamily="18" charset="0"/>
                </a:rPr>
                <a:t>２）</a:t>
              </a:r>
              <a:endParaRPr kumimoji="0" lang="en-US" altLang="ja-JP" sz="11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79" name="AutoShape 79">
              <a:extLst>
                <a:ext uri="{FF2B5EF4-FFF2-40B4-BE49-F238E27FC236}">
                  <a16:creationId xmlns:a16="http://schemas.microsoft.com/office/drawing/2014/main" id="{E079C693-D3D1-2096-34B9-C2E6DC599026}"/>
                </a:ext>
              </a:extLst>
            </p:cNvPr>
            <p:cNvSpPr>
              <a:spLocks noChangeArrowheads="1"/>
            </p:cNvSpPr>
            <p:nvPr/>
          </p:nvSpPr>
          <p:spPr bwMode="auto">
            <a:xfrm>
              <a:off x="1373127" y="4524175"/>
              <a:ext cx="328818" cy="246221"/>
            </a:xfrm>
            <a:prstGeom prst="rightArrow">
              <a:avLst>
                <a:gd name="adj1" fmla="val 50000"/>
                <a:gd name="adj2" fmla="val 32475"/>
              </a:avLst>
            </a:prstGeom>
            <a:solidFill>
              <a:schemeClr val="bg1">
                <a:lumMod val="50000"/>
              </a:schemeClr>
            </a:solidFill>
            <a:ln w="9525">
              <a:solidFill>
                <a:schemeClr val="tx1"/>
              </a:solidFill>
              <a:prstDash val="solid"/>
              <a:miter lim="800000"/>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80" name="AutoShape 79">
              <a:extLst>
                <a:ext uri="{FF2B5EF4-FFF2-40B4-BE49-F238E27FC236}">
                  <a16:creationId xmlns:a16="http://schemas.microsoft.com/office/drawing/2014/main" id="{DBA838A3-392D-D54A-10D4-ABCC9E16428D}"/>
                </a:ext>
              </a:extLst>
            </p:cNvPr>
            <p:cNvSpPr>
              <a:spLocks noChangeArrowheads="1"/>
            </p:cNvSpPr>
            <p:nvPr/>
          </p:nvSpPr>
          <p:spPr bwMode="auto">
            <a:xfrm>
              <a:off x="2100724" y="4524174"/>
              <a:ext cx="303922" cy="246221"/>
            </a:xfrm>
            <a:prstGeom prst="rightArrow">
              <a:avLst>
                <a:gd name="adj1" fmla="val 50000"/>
                <a:gd name="adj2" fmla="val 32475"/>
              </a:avLst>
            </a:prstGeom>
            <a:solidFill>
              <a:schemeClr val="bg1">
                <a:lumMod val="50000"/>
              </a:schemeClr>
            </a:solidFill>
            <a:ln w="9525">
              <a:solidFill>
                <a:schemeClr val="tx1"/>
              </a:solidFill>
              <a:prstDash val="solid"/>
              <a:miter lim="800000"/>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81" name="AutoShape 79">
              <a:extLst>
                <a:ext uri="{FF2B5EF4-FFF2-40B4-BE49-F238E27FC236}">
                  <a16:creationId xmlns:a16="http://schemas.microsoft.com/office/drawing/2014/main" id="{9FB76E3C-E5FA-8BA5-7429-94E5E706BE81}"/>
                </a:ext>
              </a:extLst>
            </p:cNvPr>
            <p:cNvSpPr>
              <a:spLocks noChangeArrowheads="1"/>
            </p:cNvSpPr>
            <p:nvPr/>
          </p:nvSpPr>
          <p:spPr bwMode="auto">
            <a:xfrm>
              <a:off x="2778829" y="4524174"/>
              <a:ext cx="335156" cy="246221"/>
            </a:xfrm>
            <a:prstGeom prst="rightArrow">
              <a:avLst>
                <a:gd name="adj1" fmla="val 50000"/>
                <a:gd name="adj2" fmla="val 32475"/>
              </a:avLst>
            </a:prstGeom>
            <a:solidFill>
              <a:schemeClr val="bg1">
                <a:lumMod val="50000"/>
              </a:schemeClr>
            </a:solidFill>
            <a:ln w="9525">
              <a:solidFill>
                <a:schemeClr val="tx1"/>
              </a:solidFill>
              <a:prstDash val="solid"/>
              <a:miter lim="800000"/>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82" name="AutoShape 79">
              <a:extLst>
                <a:ext uri="{FF2B5EF4-FFF2-40B4-BE49-F238E27FC236}">
                  <a16:creationId xmlns:a16="http://schemas.microsoft.com/office/drawing/2014/main" id="{3FDAF8AF-203C-6EAD-3C3C-39035A109164}"/>
                </a:ext>
              </a:extLst>
            </p:cNvPr>
            <p:cNvSpPr>
              <a:spLocks noChangeArrowheads="1"/>
            </p:cNvSpPr>
            <p:nvPr/>
          </p:nvSpPr>
          <p:spPr bwMode="auto">
            <a:xfrm>
              <a:off x="3505200" y="4524173"/>
              <a:ext cx="319432" cy="246221"/>
            </a:xfrm>
            <a:prstGeom prst="rightArrow">
              <a:avLst>
                <a:gd name="adj1" fmla="val 50000"/>
                <a:gd name="adj2" fmla="val 32475"/>
              </a:avLst>
            </a:prstGeom>
            <a:solidFill>
              <a:schemeClr val="bg1">
                <a:lumMod val="50000"/>
              </a:schemeClr>
            </a:solidFill>
            <a:ln w="9525">
              <a:solidFill>
                <a:schemeClr val="tx1"/>
              </a:solidFill>
              <a:prstDash val="solid"/>
              <a:miter lim="800000"/>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83" name="AutoShape 79">
              <a:extLst>
                <a:ext uri="{FF2B5EF4-FFF2-40B4-BE49-F238E27FC236}">
                  <a16:creationId xmlns:a16="http://schemas.microsoft.com/office/drawing/2014/main" id="{1511A450-48DA-1541-13C4-EF47312A9E6F}"/>
                </a:ext>
              </a:extLst>
            </p:cNvPr>
            <p:cNvSpPr>
              <a:spLocks noChangeArrowheads="1"/>
            </p:cNvSpPr>
            <p:nvPr/>
          </p:nvSpPr>
          <p:spPr bwMode="auto">
            <a:xfrm>
              <a:off x="4220581" y="4524173"/>
              <a:ext cx="298722" cy="246221"/>
            </a:xfrm>
            <a:prstGeom prst="rightArrow">
              <a:avLst>
                <a:gd name="adj1" fmla="val 50000"/>
                <a:gd name="adj2" fmla="val 32475"/>
              </a:avLst>
            </a:prstGeom>
            <a:solidFill>
              <a:schemeClr val="bg1">
                <a:lumMod val="50000"/>
              </a:schemeClr>
            </a:solidFill>
            <a:ln w="9525">
              <a:solidFill>
                <a:schemeClr val="tx1"/>
              </a:solidFill>
              <a:prstDash val="solid"/>
              <a:miter lim="800000"/>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84" name="AutoShape 79">
              <a:extLst>
                <a:ext uri="{FF2B5EF4-FFF2-40B4-BE49-F238E27FC236}">
                  <a16:creationId xmlns:a16="http://schemas.microsoft.com/office/drawing/2014/main" id="{772E75B0-F2DC-DD4E-DEEE-2A95C3A5179E}"/>
                </a:ext>
              </a:extLst>
            </p:cNvPr>
            <p:cNvSpPr>
              <a:spLocks noChangeArrowheads="1"/>
            </p:cNvSpPr>
            <p:nvPr/>
          </p:nvSpPr>
          <p:spPr bwMode="auto">
            <a:xfrm>
              <a:off x="5064912" y="4524173"/>
              <a:ext cx="334524" cy="246221"/>
            </a:xfrm>
            <a:prstGeom prst="rightArrow">
              <a:avLst>
                <a:gd name="adj1" fmla="val 50000"/>
                <a:gd name="adj2" fmla="val 32475"/>
              </a:avLst>
            </a:prstGeom>
            <a:solidFill>
              <a:schemeClr val="bg1">
                <a:lumMod val="50000"/>
              </a:schemeClr>
            </a:solidFill>
            <a:ln w="9525">
              <a:solidFill>
                <a:schemeClr val="tx1"/>
              </a:solidFill>
              <a:prstDash val="solid"/>
              <a:miter lim="800000"/>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85" name="AutoShape 79">
              <a:extLst>
                <a:ext uri="{FF2B5EF4-FFF2-40B4-BE49-F238E27FC236}">
                  <a16:creationId xmlns:a16="http://schemas.microsoft.com/office/drawing/2014/main" id="{A19FC730-528B-243D-50F4-2015F8872213}"/>
                </a:ext>
              </a:extLst>
            </p:cNvPr>
            <p:cNvSpPr>
              <a:spLocks noChangeArrowheads="1"/>
            </p:cNvSpPr>
            <p:nvPr/>
          </p:nvSpPr>
          <p:spPr bwMode="auto">
            <a:xfrm>
              <a:off x="5816110" y="4524173"/>
              <a:ext cx="317227" cy="246221"/>
            </a:xfrm>
            <a:prstGeom prst="rightArrow">
              <a:avLst>
                <a:gd name="adj1" fmla="val 50000"/>
                <a:gd name="adj2" fmla="val 32475"/>
              </a:avLst>
            </a:prstGeom>
            <a:solidFill>
              <a:schemeClr val="bg1">
                <a:lumMod val="50000"/>
              </a:schemeClr>
            </a:solidFill>
            <a:ln w="9525">
              <a:solidFill>
                <a:schemeClr val="tx1"/>
              </a:solidFill>
              <a:prstDash val="solid"/>
              <a:miter lim="800000"/>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86" name="AutoShape 79">
              <a:extLst>
                <a:ext uri="{FF2B5EF4-FFF2-40B4-BE49-F238E27FC236}">
                  <a16:creationId xmlns:a16="http://schemas.microsoft.com/office/drawing/2014/main" id="{1AFFB26B-709F-E31F-FCC3-03058B30137E}"/>
                </a:ext>
              </a:extLst>
            </p:cNvPr>
            <p:cNvSpPr>
              <a:spLocks noChangeArrowheads="1"/>
            </p:cNvSpPr>
            <p:nvPr/>
          </p:nvSpPr>
          <p:spPr bwMode="auto">
            <a:xfrm>
              <a:off x="732370" y="4524175"/>
              <a:ext cx="274707" cy="246221"/>
            </a:xfrm>
            <a:prstGeom prst="rightArrow">
              <a:avLst>
                <a:gd name="adj1" fmla="val 50000"/>
                <a:gd name="adj2" fmla="val 32475"/>
              </a:avLst>
            </a:prstGeom>
            <a:solidFill>
              <a:schemeClr val="bg1">
                <a:lumMod val="50000"/>
              </a:schemeClr>
            </a:solidFill>
            <a:ln w="9525">
              <a:solidFill>
                <a:schemeClr val="tx1"/>
              </a:solidFill>
              <a:prstDash val="solid"/>
              <a:miter lim="800000"/>
              <a:headEnd/>
              <a:tailEnd/>
            </a:ln>
          </p:spPr>
          <p:txBody>
            <a:bodyPr vert="horz" wrap="square" lIns="74295" tIns="8890" rIns="74295" bIns="8890" numCol="1" anchor="t" anchorCtr="0" compatLnSpc="1">
              <a:prstTxWarp prst="textNoShape">
                <a:avLst/>
              </a:prstTxWarp>
            </a:bodyPr>
            <a:lstStyle/>
            <a:p>
              <a:endParaRPr lang="ja-JP" altLang="en-US" dirty="0"/>
            </a:p>
          </p:txBody>
        </p:sp>
      </p:grpSp>
      <p:sp>
        <p:nvSpPr>
          <p:cNvPr id="87" name="四角形: 角を丸くする 86">
            <a:extLst>
              <a:ext uri="{FF2B5EF4-FFF2-40B4-BE49-F238E27FC236}">
                <a16:creationId xmlns:a16="http://schemas.microsoft.com/office/drawing/2014/main" id="{371E3001-B276-8637-A167-C0B5445ED728}"/>
              </a:ext>
            </a:extLst>
          </p:cNvPr>
          <p:cNvSpPr/>
          <p:nvPr/>
        </p:nvSpPr>
        <p:spPr>
          <a:xfrm>
            <a:off x="435188" y="2654726"/>
            <a:ext cx="6066473" cy="325869"/>
          </a:xfrm>
          <a:prstGeom prst="roundRect">
            <a:avLst/>
          </a:prstGeom>
          <a:noFill/>
          <a:ln>
            <a:solidFill>
              <a:schemeClr val="tx1"/>
            </a:solidFill>
            <a:prstDash val="sysDot"/>
          </a:ln>
        </p:spPr>
        <p:style>
          <a:lnRef idx="2">
            <a:schemeClr val="dk1"/>
          </a:lnRef>
          <a:fillRef idx="1">
            <a:schemeClr val="lt1"/>
          </a:fillRef>
          <a:effectRef idx="0">
            <a:schemeClr val="dk1"/>
          </a:effectRef>
          <a:fontRef idx="minor">
            <a:schemeClr val="dk1"/>
          </a:fontRef>
        </p:style>
        <p:txBody>
          <a:bodyPr rtlCol="0" anchor="ctr"/>
          <a:lstStyle/>
          <a:p>
            <a:r>
              <a:rPr kumimoji="1" lang="en-US" altLang="ja-JP" sz="900" dirty="0">
                <a:latin typeface="BIZ UDゴシック" panose="020B0400000000000000" pitchFamily="49" charset="-128"/>
                <a:ea typeface="BIZ UDゴシック" panose="020B0400000000000000" pitchFamily="49" charset="-128"/>
              </a:rPr>
              <a:t>※</a:t>
            </a:r>
            <a:r>
              <a:rPr kumimoji="1" lang="ja-JP" altLang="en-US" sz="900" dirty="0">
                <a:latin typeface="BIZ UDゴシック" panose="020B0400000000000000" pitchFamily="49" charset="-128"/>
                <a:ea typeface="BIZ UDゴシック" panose="020B0400000000000000" pitchFamily="49" charset="-128"/>
              </a:rPr>
              <a:t>添付書類等に不備がある場合には、追加書類の提出を求めることがあります。また、書類がそろわないと申請受付できません。</a:t>
            </a:r>
          </a:p>
        </p:txBody>
      </p:sp>
      <p:sp>
        <p:nvSpPr>
          <p:cNvPr id="90" name="四角形: 角を丸くする 89">
            <a:extLst>
              <a:ext uri="{FF2B5EF4-FFF2-40B4-BE49-F238E27FC236}">
                <a16:creationId xmlns:a16="http://schemas.microsoft.com/office/drawing/2014/main" id="{0AE16887-E2D2-1087-2495-C8CF44E479E7}"/>
              </a:ext>
            </a:extLst>
          </p:cNvPr>
          <p:cNvSpPr/>
          <p:nvPr/>
        </p:nvSpPr>
        <p:spPr>
          <a:xfrm>
            <a:off x="350564" y="5389068"/>
            <a:ext cx="6151097" cy="498150"/>
          </a:xfrm>
          <a:prstGeom prst="roundRect">
            <a:avLst/>
          </a:prstGeom>
          <a:noFill/>
          <a:ln>
            <a:noFill/>
            <a:prstDash val="sysDot"/>
          </a:ln>
        </p:spPr>
        <p:style>
          <a:lnRef idx="2">
            <a:schemeClr val="dk1"/>
          </a:lnRef>
          <a:fillRef idx="1">
            <a:schemeClr val="lt1"/>
          </a:fillRef>
          <a:effectRef idx="0">
            <a:schemeClr val="dk1"/>
          </a:effectRef>
          <a:fontRef idx="minor">
            <a:schemeClr val="dk1"/>
          </a:fontRef>
        </p:style>
        <p:txBody>
          <a:bodyPr rtlCol="0" anchor="ctr"/>
          <a:lstStyle/>
          <a:p>
            <a:r>
              <a:rPr kumimoji="1" lang="en-US" altLang="ja-JP" sz="900" dirty="0">
                <a:latin typeface="BIZ UDゴシック" panose="020B0400000000000000" pitchFamily="49" charset="-128"/>
                <a:ea typeface="BIZ UDゴシック" panose="020B0400000000000000" pitchFamily="49" charset="-128"/>
              </a:rPr>
              <a:t>※</a:t>
            </a:r>
            <a:r>
              <a:rPr kumimoji="1" lang="ja-JP" altLang="en-US" sz="900" dirty="0">
                <a:latin typeface="BIZ UDゴシック" panose="020B0400000000000000" pitchFamily="49" charset="-128"/>
                <a:ea typeface="BIZ UDゴシック" panose="020B0400000000000000" pitchFamily="49" charset="-128"/>
              </a:rPr>
              <a:t>１　交付申請後は、交付決定を待たずに工事を開始していただいて構いません。</a:t>
            </a:r>
          </a:p>
          <a:p>
            <a:r>
              <a:rPr kumimoji="1" lang="en-US" altLang="ja-JP" sz="900" dirty="0">
                <a:latin typeface="BIZ UDゴシック" panose="020B0400000000000000" pitchFamily="49" charset="-128"/>
                <a:ea typeface="BIZ UDゴシック" panose="020B0400000000000000" pitchFamily="49" charset="-128"/>
              </a:rPr>
              <a:t>※</a:t>
            </a:r>
            <a:r>
              <a:rPr kumimoji="1" lang="ja-JP" altLang="en-US" sz="900" dirty="0">
                <a:latin typeface="BIZ UDゴシック" panose="020B0400000000000000" pitchFamily="49" charset="-128"/>
                <a:ea typeface="BIZ UDゴシック" panose="020B0400000000000000" pitchFamily="49" charset="-128"/>
              </a:rPr>
              <a:t>２　工事完了後、賃借人が決まっている場合には貸し出しを開始して構いません。</a:t>
            </a:r>
            <a:endParaRPr kumimoji="1" lang="en-US" altLang="ja-JP" sz="900" dirty="0">
              <a:latin typeface="BIZ UDゴシック" panose="020B0400000000000000" pitchFamily="49" charset="-128"/>
              <a:ea typeface="BIZ UDゴシック" panose="020B0400000000000000" pitchFamily="49" charset="-128"/>
            </a:endParaRPr>
          </a:p>
          <a:p>
            <a:r>
              <a:rPr kumimoji="1" lang="en-US" altLang="ja-JP" sz="900" dirty="0">
                <a:latin typeface="BIZ UDゴシック" panose="020B0400000000000000" pitchFamily="49" charset="-128"/>
                <a:ea typeface="BIZ UDゴシック" panose="020B0400000000000000" pitchFamily="49" charset="-128"/>
              </a:rPr>
              <a:t>※</a:t>
            </a:r>
            <a:r>
              <a:rPr kumimoji="1" lang="ja-JP" altLang="en-US" sz="900" dirty="0">
                <a:latin typeface="BIZ UDゴシック" panose="020B0400000000000000" pitchFamily="49" charset="-128"/>
                <a:ea typeface="BIZ UDゴシック" panose="020B0400000000000000" pitchFamily="49" charset="-128"/>
              </a:rPr>
              <a:t>３　実績報告書の提出締め切りは、令和９年２月２６日（金）です。</a:t>
            </a:r>
          </a:p>
        </p:txBody>
      </p:sp>
      <p:sp>
        <p:nvSpPr>
          <p:cNvPr id="94" name="テキスト ボックス 93">
            <a:extLst>
              <a:ext uri="{FF2B5EF4-FFF2-40B4-BE49-F238E27FC236}">
                <a16:creationId xmlns:a16="http://schemas.microsoft.com/office/drawing/2014/main" id="{EB740DA6-622A-76D7-5D7D-463C3591DEAC}"/>
              </a:ext>
            </a:extLst>
          </p:cNvPr>
          <p:cNvSpPr txBox="1"/>
          <p:nvPr/>
        </p:nvSpPr>
        <p:spPr>
          <a:xfrm>
            <a:off x="350563" y="8192129"/>
            <a:ext cx="6195388" cy="242687"/>
          </a:xfrm>
          <a:prstGeom prst="rect">
            <a:avLst/>
          </a:prstGeom>
          <a:solidFill>
            <a:schemeClr val="bg1">
              <a:lumMod val="50000"/>
            </a:schemeClr>
          </a:solidFill>
        </p:spPr>
        <p:txBody>
          <a:bodyPr wrap="square" rtlCol="0">
            <a:noAutofit/>
          </a:bodyPr>
          <a:lstStyle/>
          <a:p>
            <a:pPr>
              <a:lnSpc>
                <a:spcPts val="1200"/>
              </a:lnSpc>
            </a:pPr>
            <a:r>
              <a:rPr kumimoji="1" lang="ja-JP" altLang="en-US" sz="1200" dirty="0">
                <a:solidFill>
                  <a:schemeClr val="bg1"/>
                </a:solidFill>
                <a:latin typeface="BIZ UDPゴシック" panose="020B0400000000000000" pitchFamily="50" charset="-128"/>
                <a:ea typeface="BIZ UDPゴシック" panose="020B0400000000000000" pitchFamily="50" charset="-128"/>
              </a:rPr>
              <a:t>■ 申請にあたっての留意点</a:t>
            </a:r>
          </a:p>
        </p:txBody>
      </p:sp>
      <p:sp>
        <p:nvSpPr>
          <p:cNvPr id="98" name="テキスト ボックス 97">
            <a:extLst>
              <a:ext uri="{FF2B5EF4-FFF2-40B4-BE49-F238E27FC236}">
                <a16:creationId xmlns:a16="http://schemas.microsoft.com/office/drawing/2014/main" id="{3C552042-63F0-F908-43D4-106DFBC4EF4D}"/>
              </a:ext>
            </a:extLst>
          </p:cNvPr>
          <p:cNvSpPr txBox="1"/>
          <p:nvPr/>
        </p:nvSpPr>
        <p:spPr>
          <a:xfrm>
            <a:off x="245669" y="8448979"/>
            <a:ext cx="6360884" cy="998982"/>
          </a:xfrm>
          <a:prstGeom prst="rect">
            <a:avLst/>
          </a:prstGeom>
          <a:noFill/>
        </p:spPr>
        <p:txBody>
          <a:bodyPr wrap="square" anchor="ctr" anchorCtr="0">
            <a:noAutofit/>
          </a:bodyPr>
          <a:lstStyle/>
          <a:p>
            <a:r>
              <a:rPr lang="ja-JP" altLang="en-US" sz="1000" dirty="0">
                <a:latin typeface="BIZ UDPゴシック" panose="020B0400000000000000" pitchFamily="50" charset="-128"/>
                <a:ea typeface="BIZ UDPゴシック" panose="020B0400000000000000" pitchFamily="50" charset="-128"/>
              </a:rPr>
              <a:t>○　申請は、必ず事前に電話で予約のうえ、産業振興課までご持参ください（郵送での受付は行っていません）。</a:t>
            </a:r>
          </a:p>
          <a:p>
            <a:r>
              <a:rPr lang="ja-JP" altLang="en-US" sz="1000" dirty="0">
                <a:latin typeface="BIZ UDPゴシック" panose="020B0400000000000000" pitchFamily="50" charset="-128"/>
                <a:ea typeface="BIZ UDPゴシック" panose="020B0400000000000000" pitchFamily="50" charset="-128"/>
              </a:rPr>
              <a:t>○　なお、申請時には、申請事業の内容について、詳しくお聞きしますので、説明のできる方がお越しください。</a:t>
            </a:r>
          </a:p>
          <a:p>
            <a:r>
              <a:rPr lang="ja-JP" altLang="en-US" sz="1000" dirty="0">
                <a:latin typeface="BIZ UDPゴシック" panose="020B0400000000000000" pitchFamily="50" charset="-128"/>
                <a:ea typeface="BIZ UDPゴシック" panose="020B0400000000000000" pitchFamily="50" charset="-128"/>
              </a:rPr>
              <a:t>○　申請後、工事内容の変更はできません。十分にご検討のうえ、お申込みください。</a:t>
            </a:r>
          </a:p>
          <a:p>
            <a:r>
              <a:rPr lang="ja-JP" altLang="en-US" sz="1000" dirty="0">
                <a:latin typeface="BIZ UDPゴシック" panose="020B0400000000000000" pitchFamily="50" charset="-128"/>
                <a:ea typeface="BIZ UDPゴシック" panose="020B0400000000000000" pitchFamily="50" charset="-128"/>
              </a:rPr>
              <a:t>○　補助金の交付は上記の⑦実績報告書の審査後になります。</a:t>
            </a:r>
            <a:endParaRPr lang="en-US" altLang="ja-JP" sz="1000" dirty="0">
              <a:latin typeface="BIZ UDPゴシック" panose="020B0400000000000000" pitchFamily="50" charset="-128"/>
              <a:ea typeface="BIZ UDPゴシック" panose="020B0400000000000000" pitchFamily="50" charset="-128"/>
            </a:endParaRPr>
          </a:p>
          <a:p>
            <a:r>
              <a:rPr lang="ja-JP" altLang="en-US" sz="1000" dirty="0">
                <a:latin typeface="BIZ UDPゴシック" panose="020B0400000000000000" pitchFamily="50" charset="-128"/>
                <a:ea typeface="BIZ UDPゴシック" panose="020B0400000000000000" pitchFamily="50" charset="-128"/>
              </a:rPr>
              <a:t>　　 </a:t>
            </a:r>
            <a:r>
              <a:rPr lang="en-US" altLang="ja-JP" sz="1000" dirty="0">
                <a:latin typeface="BIZ UDPゴシック" panose="020B0400000000000000" pitchFamily="50" charset="-128"/>
                <a:ea typeface="BIZ UDPゴシック" panose="020B0400000000000000" pitchFamily="50" charset="-128"/>
              </a:rPr>
              <a:t>1</a:t>
            </a:r>
            <a:r>
              <a:rPr lang="ja-JP" altLang="en-US" sz="1000" dirty="0">
                <a:latin typeface="BIZ UDPゴシック" panose="020B0400000000000000" pitchFamily="50" charset="-128"/>
                <a:ea typeface="BIZ UDPゴシック" panose="020B0400000000000000" pitchFamily="50" charset="-128"/>
              </a:rPr>
              <a:t>～２か月程度の時間を要しますので、余裕を持って書類をご提出ください。</a:t>
            </a:r>
          </a:p>
        </p:txBody>
      </p:sp>
      <p:sp>
        <p:nvSpPr>
          <p:cNvPr id="3" name="テキスト ボックス 2">
            <a:extLst>
              <a:ext uri="{FF2B5EF4-FFF2-40B4-BE49-F238E27FC236}">
                <a16:creationId xmlns:a16="http://schemas.microsoft.com/office/drawing/2014/main" id="{6DE39962-1332-A065-6C88-647E02012128}"/>
              </a:ext>
            </a:extLst>
          </p:cNvPr>
          <p:cNvSpPr txBox="1"/>
          <p:nvPr/>
        </p:nvSpPr>
        <p:spPr>
          <a:xfrm>
            <a:off x="371620" y="6014586"/>
            <a:ext cx="6170374" cy="227631"/>
          </a:xfrm>
          <a:prstGeom prst="rect">
            <a:avLst/>
          </a:prstGeom>
          <a:solidFill>
            <a:schemeClr val="bg1">
              <a:lumMod val="50000"/>
            </a:schemeClr>
          </a:solidFill>
        </p:spPr>
        <p:txBody>
          <a:bodyPr wrap="square" rtlCol="0">
            <a:noAutofit/>
          </a:bodyPr>
          <a:lstStyle/>
          <a:p>
            <a:pPr>
              <a:lnSpc>
                <a:spcPts val="1200"/>
              </a:lnSpc>
            </a:pPr>
            <a:r>
              <a:rPr kumimoji="1" lang="ja-JP" altLang="en-US" sz="1200" dirty="0">
                <a:solidFill>
                  <a:schemeClr val="bg1"/>
                </a:solidFill>
                <a:latin typeface="BIZ UDPゴシック" panose="020B0400000000000000" pitchFamily="50" charset="-128"/>
                <a:ea typeface="BIZ UDPゴシック" panose="020B0400000000000000" pitchFamily="50" charset="-128"/>
              </a:rPr>
              <a:t>■ 提出書類（事業開始報告時）</a:t>
            </a:r>
          </a:p>
        </p:txBody>
      </p:sp>
      <p:sp>
        <p:nvSpPr>
          <p:cNvPr id="4" name="テキスト ボックス 3">
            <a:extLst>
              <a:ext uri="{FF2B5EF4-FFF2-40B4-BE49-F238E27FC236}">
                <a16:creationId xmlns:a16="http://schemas.microsoft.com/office/drawing/2014/main" id="{8A6531AF-8037-0123-698A-344513D98996}"/>
              </a:ext>
            </a:extLst>
          </p:cNvPr>
          <p:cNvSpPr txBox="1"/>
          <p:nvPr/>
        </p:nvSpPr>
        <p:spPr>
          <a:xfrm>
            <a:off x="350563" y="6280954"/>
            <a:ext cx="6151097" cy="1747723"/>
          </a:xfrm>
          <a:prstGeom prst="rect">
            <a:avLst/>
          </a:prstGeom>
          <a:noFill/>
        </p:spPr>
        <p:txBody>
          <a:bodyPr wrap="square">
            <a:spAutoFit/>
          </a:bodyPr>
          <a:lstStyle/>
          <a:p>
            <a:pPr marL="228600" indent="-228600">
              <a:lnSpc>
                <a:spcPct val="150000"/>
              </a:lnSpc>
              <a:buFont typeface="+mj-ea"/>
              <a:buAutoNum type="circleNumDbPlain"/>
            </a:pPr>
            <a:r>
              <a:rPr lang="ja-JP" altLang="en-US" sz="1050" b="1" dirty="0">
                <a:latin typeface="BIZ UDPゴシック" panose="020B0400000000000000" pitchFamily="50" charset="-128"/>
                <a:ea typeface="BIZ UDPゴシック" panose="020B0400000000000000" pitchFamily="50" charset="-128"/>
              </a:rPr>
              <a:t>事業開始報告書</a:t>
            </a:r>
            <a:endParaRPr lang="en-US" altLang="ja-JP" sz="1050" b="1" dirty="0">
              <a:latin typeface="BIZ UDPゴシック" panose="020B0400000000000000" pitchFamily="50" charset="-128"/>
              <a:ea typeface="BIZ UDPゴシック" panose="020B0400000000000000" pitchFamily="50" charset="-128"/>
            </a:endParaRPr>
          </a:p>
          <a:p>
            <a:pPr marL="228600" indent="-228600">
              <a:lnSpc>
                <a:spcPct val="150000"/>
              </a:lnSpc>
              <a:buFont typeface="+mj-ea"/>
              <a:buAutoNum type="circleNumDbPlain"/>
            </a:pPr>
            <a:r>
              <a:rPr lang="ja-JP" altLang="en-US" sz="1050" b="1" dirty="0">
                <a:latin typeface="BIZ UDPゴシック" panose="020B0400000000000000" pitchFamily="50" charset="-128"/>
                <a:ea typeface="BIZ UDPゴシック" panose="020B0400000000000000" pitchFamily="50" charset="-128"/>
              </a:rPr>
              <a:t>補助事業実施に係る契約書の写し</a:t>
            </a:r>
          </a:p>
          <a:p>
            <a:pPr marL="228600" indent="-228600">
              <a:lnSpc>
                <a:spcPct val="150000"/>
              </a:lnSpc>
              <a:buFont typeface="+mj-ea"/>
              <a:buAutoNum type="circleNumDbPlain"/>
            </a:pPr>
            <a:r>
              <a:rPr lang="ja-JP" altLang="en-US" sz="1050" b="1" dirty="0">
                <a:latin typeface="BIZ UDPゴシック" panose="020B0400000000000000" pitchFamily="50" charset="-128"/>
                <a:ea typeface="BIZ UDPゴシック" panose="020B0400000000000000" pitchFamily="50" charset="-128"/>
              </a:rPr>
              <a:t>補助事業実施に係る請求書（工事費内訳も添付）の写し</a:t>
            </a:r>
          </a:p>
          <a:p>
            <a:pPr marL="228600" indent="-228600">
              <a:lnSpc>
                <a:spcPct val="150000"/>
              </a:lnSpc>
              <a:buFont typeface="+mj-ea"/>
              <a:buAutoNum type="circleNumDbPlain"/>
            </a:pPr>
            <a:r>
              <a:rPr lang="ja-JP" altLang="en-US" sz="1050" b="1" dirty="0">
                <a:latin typeface="BIZ UDPゴシック" panose="020B0400000000000000" pitchFamily="50" charset="-128"/>
                <a:ea typeface="BIZ UDPゴシック" panose="020B0400000000000000" pitchFamily="50" charset="-128"/>
              </a:rPr>
              <a:t>補助事業実施に係る領収書の写し</a:t>
            </a:r>
            <a:endParaRPr lang="en-US" altLang="ja-JP" sz="1050" b="1" dirty="0">
              <a:latin typeface="BIZ UDPゴシック" panose="020B0400000000000000" pitchFamily="50" charset="-128"/>
              <a:ea typeface="BIZ UDPゴシック" panose="020B0400000000000000" pitchFamily="50" charset="-128"/>
            </a:endParaRPr>
          </a:p>
          <a:p>
            <a:pPr marL="228600" indent="-228600">
              <a:lnSpc>
                <a:spcPct val="150000"/>
              </a:lnSpc>
              <a:buFont typeface="+mj-ea"/>
              <a:buAutoNum type="circleNumDbPlain"/>
            </a:pPr>
            <a:r>
              <a:rPr lang="ja-JP" altLang="en-US" sz="1050" b="1" dirty="0">
                <a:latin typeface="BIZ UDPゴシック" panose="020B0400000000000000" pitchFamily="50" charset="-128"/>
                <a:ea typeface="BIZ UDPゴシック" panose="020B0400000000000000" pitchFamily="50" charset="-128"/>
              </a:rPr>
              <a:t>補助事業完了後の室内及び外観の写真</a:t>
            </a:r>
          </a:p>
          <a:p>
            <a:pPr marL="228600" indent="-228600">
              <a:lnSpc>
                <a:spcPct val="150000"/>
              </a:lnSpc>
              <a:buFont typeface="+mj-ea"/>
              <a:buAutoNum type="circleNumDbPlain"/>
            </a:pPr>
            <a:r>
              <a:rPr lang="ja-JP" altLang="en-US" sz="1050" b="1" dirty="0">
                <a:latin typeface="BIZ UDPゴシック" panose="020B0400000000000000" pitchFamily="50" charset="-128"/>
                <a:ea typeface="BIZ UDPゴシック" panose="020B0400000000000000" pitchFamily="50" charset="-128"/>
              </a:rPr>
              <a:t>空き店舗等の募集条件が分かる書類又は店舗の貸出が完了している場合は店舗に係る賃貸借契約書の写し</a:t>
            </a:r>
          </a:p>
        </p:txBody>
      </p:sp>
    </p:spTree>
    <p:extLst>
      <p:ext uri="{BB962C8B-B14F-4D97-AF65-F5344CB8AC3E}">
        <p14:creationId xmlns:p14="http://schemas.microsoft.com/office/powerpoint/2010/main" val="2273613187"/>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551</TotalTime>
  <Words>843</Words>
  <Application>Microsoft Office PowerPoint</Application>
  <PresentationFormat>A4 210 x 297 mm</PresentationFormat>
  <Paragraphs>72</Paragraphs>
  <Slides>2</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vt:i4>
      </vt:variant>
    </vt:vector>
  </HeadingPairs>
  <TitlesOfParts>
    <vt:vector size="11" baseType="lpstr">
      <vt:lpstr>BIZ UDPゴシック</vt:lpstr>
      <vt:lpstr>BIZ UDゴシック</vt:lpstr>
      <vt:lpstr>HGP創英角ﾎﾟｯﾌﾟ体</vt:lpstr>
      <vt:lpstr>HGS創英角ｺﾞｼｯｸUB</vt:lpstr>
      <vt:lpstr>HGS創英角ﾎﾟｯﾌﾟ体</vt:lpstr>
      <vt:lpstr>Arial</vt:lpstr>
      <vt:lpstr>Calibri</vt:lpstr>
      <vt:lpstr>Calibri Light</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智之 佐久間</dc:creator>
  <cp:lastModifiedBy>佐藤　恵美子</cp:lastModifiedBy>
  <cp:revision>93</cp:revision>
  <cp:lastPrinted>2026-03-09T08:05:48Z</cp:lastPrinted>
  <dcterms:created xsi:type="dcterms:W3CDTF">2023-10-20T05:03:58Z</dcterms:created>
  <dcterms:modified xsi:type="dcterms:W3CDTF">2026-03-27T04:29:55Z</dcterms:modified>
</cp:coreProperties>
</file>