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C2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23" autoAdjust="0"/>
    <p:restoredTop sz="94660"/>
  </p:normalViewPr>
  <p:slideViewPr>
    <p:cSldViewPr snapToGrid="0">
      <p:cViewPr varScale="1">
        <p:scale>
          <a:sx n="48" d="100"/>
          <a:sy n="48" d="100"/>
        </p:scale>
        <p:origin x="243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BEA1928-E289-4E11-B31B-4CBDBB760D16}"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C95CE-6377-426F-877A-AE02558C0032}" type="slidenum">
              <a:rPr kumimoji="1" lang="ja-JP" altLang="en-US" smtClean="0"/>
              <a:t>‹#›</a:t>
            </a:fld>
            <a:endParaRPr kumimoji="1" lang="ja-JP" altLang="en-US"/>
          </a:p>
        </p:txBody>
      </p:sp>
    </p:spTree>
    <p:extLst>
      <p:ext uri="{BB962C8B-B14F-4D97-AF65-F5344CB8AC3E}">
        <p14:creationId xmlns:p14="http://schemas.microsoft.com/office/powerpoint/2010/main" val="880096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BEA1928-E289-4E11-B31B-4CBDBB760D16}"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C95CE-6377-426F-877A-AE02558C0032}" type="slidenum">
              <a:rPr kumimoji="1" lang="ja-JP" altLang="en-US" smtClean="0"/>
              <a:t>‹#›</a:t>
            </a:fld>
            <a:endParaRPr kumimoji="1" lang="ja-JP" altLang="en-US"/>
          </a:p>
        </p:txBody>
      </p:sp>
    </p:spTree>
    <p:extLst>
      <p:ext uri="{BB962C8B-B14F-4D97-AF65-F5344CB8AC3E}">
        <p14:creationId xmlns:p14="http://schemas.microsoft.com/office/powerpoint/2010/main" val="2361557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BEA1928-E289-4E11-B31B-4CBDBB760D16}"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C95CE-6377-426F-877A-AE02558C0032}" type="slidenum">
              <a:rPr kumimoji="1" lang="ja-JP" altLang="en-US" smtClean="0"/>
              <a:t>‹#›</a:t>
            </a:fld>
            <a:endParaRPr kumimoji="1" lang="ja-JP" altLang="en-US"/>
          </a:p>
        </p:txBody>
      </p:sp>
    </p:spTree>
    <p:extLst>
      <p:ext uri="{BB962C8B-B14F-4D97-AF65-F5344CB8AC3E}">
        <p14:creationId xmlns:p14="http://schemas.microsoft.com/office/powerpoint/2010/main" val="2216282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BEA1928-E289-4E11-B31B-4CBDBB760D16}"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C95CE-6377-426F-877A-AE02558C0032}" type="slidenum">
              <a:rPr kumimoji="1" lang="ja-JP" altLang="en-US" smtClean="0"/>
              <a:t>‹#›</a:t>
            </a:fld>
            <a:endParaRPr kumimoji="1" lang="ja-JP" altLang="en-US"/>
          </a:p>
        </p:txBody>
      </p:sp>
    </p:spTree>
    <p:extLst>
      <p:ext uri="{BB962C8B-B14F-4D97-AF65-F5344CB8AC3E}">
        <p14:creationId xmlns:p14="http://schemas.microsoft.com/office/powerpoint/2010/main" val="2261667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BEA1928-E289-4E11-B31B-4CBDBB760D16}"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C95CE-6377-426F-877A-AE02558C0032}" type="slidenum">
              <a:rPr kumimoji="1" lang="ja-JP" altLang="en-US" smtClean="0"/>
              <a:t>‹#›</a:t>
            </a:fld>
            <a:endParaRPr kumimoji="1" lang="ja-JP" altLang="en-US"/>
          </a:p>
        </p:txBody>
      </p:sp>
    </p:spTree>
    <p:extLst>
      <p:ext uri="{BB962C8B-B14F-4D97-AF65-F5344CB8AC3E}">
        <p14:creationId xmlns:p14="http://schemas.microsoft.com/office/powerpoint/2010/main" val="990726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BEA1928-E289-4E11-B31B-4CBDBB760D16}" type="datetimeFigureOut">
              <a:rPr kumimoji="1" lang="ja-JP" altLang="en-US" smtClean="0"/>
              <a:t>2026/3/27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6BC95CE-6377-426F-877A-AE02558C0032}" type="slidenum">
              <a:rPr kumimoji="1" lang="ja-JP" altLang="en-US" smtClean="0"/>
              <a:t>‹#›</a:t>
            </a:fld>
            <a:endParaRPr kumimoji="1" lang="ja-JP" altLang="en-US"/>
          </a:p>
        </p:txBody>
      </p:sp>
    </p:spTree>
    <p:extLst>
      <p:ext uri="{BB962C8B-B14F-4D97-AF65-F5344CB8AC3E}">
        <p14:creationId xmlns:p14="http://schemas.microsoft.com/office/powerpoint/2010/main" val="2938806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BEA1928-E289-4E11-B31B-4CBDBB760D16}" type="datetimeFigureOut">
              <a:rPr kumimoji="1" lang="ja-JP" altLang="en-US" smtClean="0"/>
              <a:t>2026/3/27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6BC95CE-6377-426F-877A-AE02558C0032}" type="slidenum">
              <a:rPr kumimoji="1" lang="ja-JP" altLang="en-US" smtClean="0"/>
              <a:t>‹#›</a:t>
            </a:fld>
            <a:endParaRPr kumimoji="1" lang="ja-JP" altLang="en-US"/>
          </a:p>
        </p:txBody>
      </p:sp>
    </p:spTree>
    <p:extLst>
      <p:ext uri="{BB962C8B-B14F-4D97-AF65-F5344CB8AC3E}">
        <p14:creationId xmlns:p14="http://schemas.microsoft.com/office/powerpoint/2010/main" val="381636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BEA1928-E289-4E11-B31B-4CBDBB760D16}" type="datetimeFigureOut">
              <a:rPr kumimoji="1" lang="ja-JP" altLang="en-US" smtClean="0"/>
              <a:t>2026/3/27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6BC95CE-6377-426F-877A-AE02558C0032}" type="slidenum">
              <a:rPr kumimoji="1" lang="ja-JP" altLang="en-US" smtClean="0"/>
              <a:t>‹#›</a:t>
            </a:fld>
            <a:endParaRPr kumimoji="1" lang="ja-JP" altLang="en-US"/>
          </a:p>
        </p:txBody>
      </p:sp>
    </p:spTree>
    <p:extLst>
      <p:ext uri="{BB962C8B-B14F-4D97-AF65-F5344CB8AC3E}">
        <p14:creationId xmlns:p14="http://schemas.microsoft.com/office/powerpoint/2010/main" val="1563954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EA1928-E289-4E11-B31B-4CBDBB760D16}" type="datetimeFigureOut">
              <a:rPr kumimoji="1" lang="ja-JP" altLang="en-US" smtClean="0"/>
              <a:t>2026/3/27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6BC95CE-6377-426F-877A-AE02558C0032}" type="slidenum">
              <a:rPr kumimoji="1" lang="ja-JP" altLang="en-US" smtClean="0"/>
              <a:t>‹#›</a:t>
            </a:fld>
            <a:endParaRPr kumimoji="1" lang="ja-JP" altLang="en-US"/>
          </a:p>
        </p:txBody>
      </p:sp>
    </p:spTree>
    <p:extLst>
      <p:ext uri="{BB962C8B-B14F-4D97-AF65-F5344CB8AC3E}">
        <p14:creationId xmlns:p14="http://schemas.microsoft.com/office/powerpoint/2010/main" val="3099582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BEA1928-E289-4E11-B31B-4CBDBB760D16}" type="datetimeFigureOut">
              <a:rPr kumimoji="1" lang="ja-JP" altLang="en-US" smtClean="0"/>
              <a:t>2026/3/27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6BC95CE-6377-426F-877A-AE02558C0032}" type="slidenum">
              <a:rPr kumimoji="1" lang="ja-JP" altLang="en-US" smtClean="0"/>
              <a:t>‹#›</a:t>
            </a:fld>
            <a:endParaRPr kumimoji="1" lang="ja-JP" altLang="en-US"/>
          </a:p>
        </p:txBody>
      </p:sp>
    </p:spTree>
    <p:extLst>
      <p:ext uri="{BB962C8B-B14F-4D97-AF65-F5344CB8AC3E}">
        <p14:creationId xmlns:p14="http://schemas.microsoft.com/office/powerpoint/2010/main" val="3730240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BEA1928-E289-4E11-B31B-4CBDBB760D16}" type="datetimeFigureOut">
              <a:rPr kumimoji="1" lang="ja-JP" altLang="en-US" smtClean="0"/>
              <a:t>2026/3/27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6BC95CE-6377-426F-877A-AE02558C0032}" type="slidenum">
              <a:rPr kumimoji="1" lang="ja-JP" altLang="en-US" smtClean="0"/>
              <a:t>‹#›</a:t>
            </a:fld>
            <a:endParaRPr kumimoji="1" lang="ja-JP" altLang="en-US"/>
          </a:p>
        </p:txBody>
      </p:sp>
    </p:spTree>
    <p:extLst>
      <p:ext uri="{BB962C8B-B14F-4D97-AF65-F5344CB8AC3E}">
        <p14:creationId xmlns:p14="http://schemas.microsoft.com/office/powerpoint/2010/main" val="2644912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BEA1928-E289-4E11-B31B-4CBDBB760D16}" type="datetimeFigureOut">
              <a:rPr kumimoji="1" lang="ja-JP" altLang="en-US" smtClean="0"/>
              <a:t>2026/3/27</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96BC95CE-6377-426F-877A-AE02558C0032}" type="slidenum">
              <a:rPr kumimoji="1" lang="ja-JP" altLang="en-US" smtClean="0"/>
              <a:t>‹#›</a:t>
            </a:fld>
            <a:endParaRPr kumimoji="1" lang="ja-JP" altLang="en-US"/>
          </a:p>
        </p:txBody>
      </p:sp>
    </p:spTree>
    <p:extLst>
      <p:ext uri="{BB962C8B-B14F-4D97-AF65-F5344CB8AC3E}">
        <p14:creationId xmlns:p14="http://schemas.microsoft.com/office/powerpoint/2010/main" val="4597557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DDB1AF9C-B94C-7528-6318-5EB8EE4C1F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8" y="0"/>
            <a:ext cx="6858000" cy="9906000"/>
          </a:xfrm>
          <a:prstGeom prst="rect">
            <a:avLst/>
          </a:prstGeom>
        </p:spPr>
      </p:pic>
      <p:sp>
        <p:nvSpPr>
          <p:cNvPr id="4" name="テキスト ボックス 3">
            <a:extLst>
              <a:ext uri="{FF2B5EF4-FFF2-40B4-BE49-F238E27FC236}">
                <a16:creationId xmlns:a16="http://schemas.microsoft.com/office/drawing/2014/main" id="{975D5ED2-7028-19F6-F6EA-9F2F1FB80966}"/>
              </a:ext>
            </a:extLst>
          </p:cNvPr>
          <p:cNvSpPr txBox="1"/>
          <p:nvPr/>
        </p:nvSpPr>
        <p:spPr>
          <a:xfrm>
            <a:off x="4989025" y="2481192"/>
            <a:ext cx="1779958" cy="1015663"/>
          </a:xfrm>
          <a:prstGeom prst="rect">
            <a:avLst/>
          </a:prstGeom>
          <a:noFill/>
        </p:spPr>
        <p:txBody>
          <a:bodyPr wrap="square" rtlCol="0">
            <a:spAutoFit/>
          </a:bodyPr>
          <a:lstStyle/>
          <a:p>
            <a:r>
              <a:rPr kumimoji="1" lang="en-US" altLang="ja-JP" sz="6000" b="1" dirty="0">
                <a:latin typeface="HGS創英角ｺﾞｼｯｸUB" panose="020B0900000000000000" pitchFamily="50" charset="-128"/>
                <a:ea typeface="HGS創英角ｺﾞｼｯｸUB" panose="020B0900000000000000" pitchFamily="50" charset="-128"/>
              </a:rPr>
              <a:t>200</a:t>
            </a:r>
          </a:p>
        </p:txBody>
      </p:sp>
      <p:sp>
        <p:nvSpPr>
          <p:cNvPr id="5" name="テキスト ボックス 4">
            <a:extLst>
              <a:ext uri="{FF2B5EF4-FFF2-40B4-BE49-F238E27FC236}">
                <a16:creationId xmlns:a16="http://schemas.microsoft.com/office/drawing/2014/main" id="{BA2F8C3B-C38D-408B-1277-6A7EC9533EBB}"/>
              </a:ext>
            </a:extLst>
          </p:cNvPr>
          <p:cNvSpPr txBox="1"/>
          <p:nvPr/>
        </p:nvSpPr>
        <p:spPr>
          <a:xfrm>
            <a:off x="4691586" y="2262914"/>
            <a:ext cx="2848727" cy="369332"/>
          </a:xfrm>
          <a:prstGeom prst="rect">
            <a:avLst/>
          </a:prstGeom>
          <a:noFill/>
          <a:ln w="28575">
            <a:noFill/>
          </a:ln>
        </p:spPr>
        <p:txBody>
          <a:bodyPr wrap="square" rtlCol="0">
            <a:spAutoFit/>
          </a:bodyPr>
          <a:lstStyle/>
          <a:p>
            <a:r>
              <a:rPr kumimoji="1" lang="ja-JP" altLang="en-US" dirty="0">
                <a:latin typeface="HGS創英角ｺﾞｼｯｸUB" panose="020B0900000000000000" pitchFamily="50" charset="-128"/>
                <a:ea typeface="HGS創英角ｺﾞｼｯｸUB" panose="020B0900000000000000" pitchFamily="50" charset="-128"/>
              </a:rPr>
              <a:t>最大（補助上限）</a:t>
            </a:r>
          </a:p>
        </p:txBody>
      </p:sp>
      <p:sp>
        <p:nvSpPr>
          <p:cNvPr id="19" name="テキスト ボックス 18">
            <a:extLst>
              <a:ext uri="{FF2B5EF4-FFF2-40B4-BE49-F238E27FC236}">
                <a16:creationId xmlns:a16="http://schemas.microsoft.com/office/drawing/2014/main" id="{3C5A4FD5-FFF7-73C0-DDAA-0C104788DE71}"/>
              </a:ext>
            </a:extLst>
          </p:cNvPr>
          <p:cNvSpPr txBox="1"/>
          <p:nvPr/>
        </p:nvSpPr>
        <p:spPr>
          <a:xfrm>
            <a:off x="539559" y="4681805"/>
            <a:ext cx="6132927" cy="553998"/>
          </a:xfrm>
          <a:prstGeom prst="rect">
            <a:avLst/>
          </a:prstGeom>
          <a:noFill/>
        </p:spPr>
        <p:txBody>
          <a:bodyPr wrap="square">
            <a:spAutoFit/>
          </a:bodyPr>
          <a:lstStyle/>
          <a:p>
            <a:pPr>
              <a:lnSpc>
                <a:spcPts val="1200"/>
              </a:lnSpc>
            </a:pPr>
            <a:r>
              <a:rPr lang="ja-JP" altLang="en-US" sz="1050" b="1" dirty="0">
                <a:latin typeface="BIZ UDゴシック" panose="020B0400000000000000" pitchFamily="49" charset="-128"/>
                <a:ea typeface="BIZ UDゴシック" panose="020B0400000000000000" pitchFamily="49" charset="-128"/>
              </a:rPr>
              <a:t>この事業は、商店街の一体性を確保し、にぎわいあふれる商店街づくりを目的としています。</a:t>
            </a:r>
            <a:endParaRPr lang="en-US" altLang="ja-JP" sz="1050" b="1" dirty="0">
              <a:latin typeface="BIZ UDゴシック" panose="020B0400000000000000" pitchFamily="49" charset="-128"/>
              <a:ea typeface="BIZ UDゴシック" panose="020B0400000000000000" pitchFamily="49" charset="-128"/>
            </a:endParaRPr>
          </a:p>
          <a:p>
            <a:pPr>
              <a:lnSpc>
                <a:spcPts val="1200"/>
              </a:lnSpc>
            </a:pPr>
            <a:r>
              <a:rPr lang="ja-JP" altLang="en-US" sz="1050" b="1" dirty="0">
                <a:latin typeface="BIZ UDゴシック" panose="020B0400000000000000" pitchFamily="49" charset="-128"/>
                <a:ea typeface="BIZ UDゴシック" panose="020B0400000000000000" pitchFamily="49" charset="-128"/>
              </a:rPr>
              <a:t>商店街の活性化や、地域の貢献につながる事業を始める方に対し、区が支援をいたします。</a:t>
            </a:r>
            <a:endParaRPr lang="en-US" altLang="ja-JP" sz="1050" b="1" dirty="0">
              <a:latin typeface="BIZ UDゴシック" panose="020B0400000000000000" pitchFamily="49" charset="-128"/>
              <a:ea typeface="BIZ UDゴシック" panose="020B0400000000000000" pitchFamily="49" charset="-128"/>
            </a:endParaRPr>
          </a:p>
          <a:p>
            <a:pPr>
              <a:lnSpc>
                <a:spcPts val="1200"/>
              </a:lnSpc>
            </a:pPr>
            <a:r>
              <a:rPr lang="en-US" altLang="ja-JP" sz="1050" b="1" dirty="0">
                <a:latin typeface="BIZ UDゴシック" panose="020B0400000000000000" pitchFamily="49" charset="-128"/>
                <a:ea typeface="BIZ UDゴシック" panose="020B0400000000000000" pitchFamily="49" charset="-128"/>
              </a:rPr>
              <a:t>※</a:t>
            </a:r>
            <a:r>
              <a:rPr lang="ja-JP" altLang="en-US" sz="1050" b="1" dirty="0">
                <a:latin typeface="BIZ UDゴシック" panose="020B0400000000000000" pitchFamily="49" charset="-128"/>
                <a:ea typeface="BIZ UDゴシック" panose="020B0400000000000000" pitchFamily="49" charset="-128"/>
              </a:rPr>
              <a:t>ただし、風俗営業等の規制及び業務の適正化等に関する法律の適用を受ける業種を除く。</a:t>
            </a:r>
          </a:p>
        </p:txBody>
      </p:sp>
      <p:sp>
        <p:nvSpPr>
          <p:cNvPr id="21" name="テキスト ボックス 20">
            <a:extLst>
              <a:ext uri="{FF2B5EF4-FFF2-40B4-BE49-F238E27FC236}">
                <a16:creationId xmlns:a16="http://schemas.microsoft.com/office/drawing/2014/main" id="{269AAAE8-C314-80D6-81B2-5D577AD078D5}"/>
              </a:ext>
            </a:extLst>
          </p:cNvPr>
          <p:cNvSpPr txBox="1"/>
          <p:nvPr/>
        </p:nvSpPr>
        <p:spPr>
          <a:xfrm>
            <a:off x="256225" y="1254117"/>
            <a:ext cx="6493941" cy="430887"/>
          </a:xfrm>
          <a:prstGeom prst="rect">
            <a:avLst/>
          </a:prstGeom>
          <a:noFill/>
        </p:spPr>
        <p:txBody>
          <a:bodyPr wrap="square">
            <a:spAutoFit/>
          </a:bodyPr>
          <a:lstStyle/>
          <a:p>
            <a:pPr algn="ctr"/>
            <a:r>
              <a:rPr lang="ja-JP" altLang="en-US" sz="1100" b="1" dirty="0">
                <a:latin typeface="BIZ UDゴシック" panose="020B0400000000000000" pitchFamily="49" charset="-128"/>
                <a:ea typeface="BIZ UDゴシック" panose="020B0400000000000000" pitchFamily="49" charset="-128"/>
              </a:rPr>
              <a:t>区内近隣型商店街内</a:t>
            </a:r>
            <a:r>
              <a:rPr lang="en-US" altLang="ja-JP" sz="1100" b="1" dirty="0">
                <a:latin typeface="BIZ UDゴシック" panose="020B0400000000000000" pitchFamily="49" charset="-128"/>
                <a:ea typeface="BIZ UDゴシック" panose="020B0400000000000000" pitchFamily="49" charset="-128"/>
              </a:rPr>
              <a:t>(※1)</a:t>
            </a:r>
            <a:r>
              <a:rPr lang="ja-JP" altLang="en-US" sz="1100" b="1" dirty="0">
                <a:latin typeface="BIZ UDゴシック" panose="020B0400000000000000" pitchFamily="49" charset="-128"/>
                <a:ea typeface="BIZ UDゴシック" panose="020B0400000000000000" pitchFamily="49" charset="-128"/>
              </a:rPr>
              <a:t>にある空き店舗を借りて事業を始める</a:t>
            </a:r>
            <a:endParaRPr lang="en-US" altLang="ja-JP" sz="1100" b="1" dirty="0">
              <a:latin typeface="BIZ UDゴシック" panose="020B0400000000000000" pitchFamily="49" charset="-128"/>
              <a:ea typeface="BIZ UDゴシック" panose="020B0400000000000000" pitchFamily="49" charset="-128"/>
            </a:endParaRPr>
          </a:p>
          <a:p>
            <a:pPr algn="ctr"/>
            <a:r>
              <a:rPr lang="ja-JP" altLang="en-US" sz="1100" b="1" dirty="0">
                <a:latin typeface="BIZ UDゴシック" panose="020B0400000000000000" pitchFamily="49" charset="-128"/>
                <a:ea typeface="BIZ UDゴシック" panose="020B0400000000000000" pitchFamily="49" charset="-128"/>
              </a:rPr>
              <a:t>中小企業者等</a:t>
            </a:r>
            <a:r>
              <a:rPr lang="en-US" altLang="ja-JP" sz="1100" b="1" dirty="0">
                <a:latin typeface="BIZ UDゴシック" panose="020B0400000000000000" pitchFamily="49" charset="-128"/>
                <a:ea typeface="BIZ UDゴシック" panose="020B0400000000000000" pitchFamily="49" charset="-128"/>
              </a:rPr>
              <a:t>(※2)</a:t>
            </a:r>
            <a:r>
              <a:rPr lang="ja-JP" altLang="en-US" sz="1100" b="1" dirty="0">
                <a:latin typeface="BIZ UDゴシック" panose="020B0400000000000000" pitchFamily="49" charset="-128"/>
                <a:ea typeface="BIZ UDゴシック" panose="020B0400000000000000" pitchFamily="49" charset="-128"/>
              </a:rPr>
              <a:t>に対し、</a:t>
            </a:r>
            <a:r>
              <a:rPr lang="ja-JP" altLang="en-US" sz="1100" b="1" u="sng" dirty="0">
                <a:latin typeface="BIZ UDゴシック" panose="020B0400000000000000" pitchFamily="49" charset="-128"/>
                <a:ea typeface="BIZ UDゴシック" panose="020B0400000000000000" pitchFamily="49" charset="-128"/>
              </a:rPr>
              <a:t>開業に必要な</a:t>
            </a:r>
            <a:r>
              <a:rPr lang="ja-JP" altLang="en-US" sz="1100" b="1" u="sng" dirty="0">
                <a:highlight>
                  <a:srgbClr val="FFFF00"/>
                </a:highlight>
                <a:latin typeface="BIZ UDゴシック" panose="020B0400000000000000" pitchFamily="49" charset="-128"/>
                <a:ea typeface="BIZ UDゴシック" panose="020B0400000000000000" pitchFamily="49" charset="-128"/>
              </a:rPr>
              <a:t>改修費の一部を補助</a:t>
            </a:r>
            <a:r>
              <a:rPr lang="ja-JP" altLang="en-US" sz="1100" b="1" dirty="0">
                <a:latin typeface="BIZ UDゴシック" panose="020B0400000000000000" pitchFamily="49" charset="-128"/>
                <a:ea typeface="BIZ UDゴシック" panose="020B0400000000000000" pitchFamily="49" charset="-128"/>
              </a:rPr>
              <a:t>します。</a:t>
            </a:r>
          </a:p>
        </p:txBody>
      </p:sp>
      <p:sp>
        <p:nvSpPr>
          <p:cNvPr id="23" name="テキスト ボックス 22">
            <a:extLst>
              <a:ext uri="{FF2B5EF4-FFF2-40B4-BE49-F238E27FC236}">
                <a16:creationId xmlns:a16="http://schemas.microsoft.com/office/drawing/2014/main" id="{27BEB0B0-3A42-C539-62A3-20DDF8D8D8FB}"/>
              </a:ext>
            </a:extLst>
          </p:cNvPr>
          <p:cNvSpPr txBox="1"/>
          <p:nvPr/>
        </p:nvSpPr>
        <p:spPr>
          <a:xfrm>
            <a:off x="353451" y="6576596"/>
            <a:ext cx="6169268" cy="1990097"/>
          </a:xfrm>
          <a:prstGeom prst="rect">
            <a:avLst/>
          </a:prstGeom>
          <a:solidFill>
            <a:schemeClr val="bg1">
              <a:alpha val="50000"/>
            </a:schemeClr>
          </a:solidFill>
        </p:spPr>
        <p:txBody>
          <a:bodyPr wrap="square">
            <a:spAutoFit/>
          </a:bodyPr>
          <a:lstStyle/>
          <a:p>
            <a:pPr marL="228600" indent="-228600">
              <a:lnSpc>
                <a:spcPct val="150000"/>
              </a:lnSpc>
              <a:buFont typeface="+mj-ea"/>
              <a:buAutoNum type="circleNumDbPlain"/>
            </a:pPr>
            <a:r>
              <a:rPr lang="ja-JP" altLang="en-US" sz="1050" b="1" dirty="0">
                <a:latin typeface="BIZ UDPゴシック" panose="020B0400000000000000" pitchFamily="50" charset="-128"/>
                <a:ea typeface="BIZ UDPゴシック" panose="020B0400000000000000" pitchFamily="50" charset="-128"/>
              </a:rPr>
              <a:t>区内の近隣型商店街の区域内にある空き店舗であること。</a:t>
            </a:r>
          </a:p>
          <a:p>
            <a:pPr marL="228600" indent="-228600">
              <a:lnSpc>
                <a:spcPct val="150000"/>
              </a:lnSpc>
              <a:buFont typeface="+mj-lt"/>
              <a:buAutoNum type="circleNumDbPlain"/>
            </a:pPr>
            <a:r>
              <a:rPr lang="ja-JP" altLang="en-US" sz="1050" b="1" dirty="0">
                <a:latin typeface="BIZ UDPゴシック" panose="020B0400000000000000" pitchFamily="50" charset="-128"/>
                <a:ea typeface="BIZ UDPゴシック" panose="020B0400000000000000" pitchFamily="50" charset="-128"/>
              </a:rPr>
              <a:t>空き店舗として、概ね３か月以上経過した物件であること。</a:t>
            </a:r>
            <a:r>
              <a:rPr lang="ja-JP" altLang="en-US" sz="900" b="1" dirty="0">
                <a:latin typeface="BIZ UDPゴシック" panose="020B0400000000000000" pitchFamily="50" charset="-128"/>
                <a:ea typeface="BIZ UDPゴシック" panose="020B0400000000000000" pitchFamily="50" charset="-128"/>
              </a:rPr>
              <a:t>（所有者が改修費申請をした場合を除く）</a:t>
            </a:r>
            <a:endParaRPr lang="en-US" altLang="ja-JP" sz="900" b="1" dirty="0">
              <a:latin typeface="BIZ UDPゴシック" panose="020B0400000000000000" pitchFamily="50" charset="-128"/>
              <a:ea typeface="BIZ UDPゴシック" panose="020B0400000000000000" pitchFamily="50" charset="-128"/>
            </a:endParaRPr>
          </a:p>
          <a:p>
            <a:pPr marL="228600" indent="-228600">
              <a:lnSpc>
                <a:spcPct val="150000"/>
              </a:lnSpc>
              <a:buFont typeface="+mj-lt"/>
              <a:buAutoNum type="circleNumDbPlain"/>
            </a:pPr>
            <a:r>
              <a:rPr lang="ja-JP" altLang="en-US" sz="1050" b="1" dirty="0">
                <a:latin typeface="BIZ UDPゴシック" panose="020B0400000000000000" pitchFamily="50" charset="-128"/>
                <a:ea typeface="BIZ UDPゴシック" panose="020B0400000000000000" pitchFamily="50" charset="-128"/>
              </a:rPr>
              <a:t>空き店舗の所有者又は管理者が３親等内の親族でないこと。</a:t>
            </a:r>
          </a:p>
          <a:p>
            <a:pPr marL="228600" indent="-228600">
              <a:lnSpc>
                <a:spcPct val="150000"/>
              </a:lnSpc>
              <a:buFont typeface="+mj-lt"/>
              <a:buAutoNum type="circleNumDbPlain"/>
            </a:pPr>
            <a:r>
              <a:rPr lang="ja-JP" altLang="en-US" sz="1050" b="1" dirty="0">
                <a:latin typeface="BIZ UDPゴシック" panose="020B0400000000000000" pitchFamily="50" charset="-128"/>
                <a:ea typeface="BIZ UDPゴシック" panose="020B0400000000000000" pitchFamily="50" charset="-128"/>
              </a:rPr>
              <a:t>令和８年４月１日</a:t>
            </a:r>
            <a:r>
              <a:rPr lang="ja-JP" altLang="en-US" sz="1050" b="1">
                <a:latin typeface="BIZ UDPゴシック" panose="020B0400000000000000" pitchFamily="50" charset="-128"/>
                <a:ea typeface="BIZ UDPゴシック" panose="020B0400000000000000" pitchFamily="50" charset="-128"/>
              </a:rPr>
              <a:t>以降に工事</a:t>
            </a:r>
            <a:r>
              <a:rPr lang="ja-JP" altLang="en-US" sz="1050" b="1" dirty="0">
                <a:latin typeface="BIZ UDPゴシック" panose="020B0400000000000000" pitchFamily="50" charset="-128"/>
                <a:ea typeface="BIZ UDPゴシック" panose="020B0400000000000000" pitchFamily="50" charset="-128"/>
              </a:rPr>
              <a:t>開始した物件であること。</a:t>
            </a:r>
            <a:endParaRPr lang="en-US" altLang="ja-JP" sz="1050" b="1" dirty="0">
              <a:latin typeface="BIZ UDPゴシック" panose="020B0400000000000000" pitchFamily="50" charset="-128"/>
              <a:ea typeface="BIZ UDPゴシック" panose="020B0400000000000000" pitchFamily="50" charset="-128"/>
            </a:endParaRPr>
          </a:p>
          <a:p>
            <a:pPr marL="228600" indent="-228600">
              <a:lnSpc>
                <a:spcPct val="150000"/>
              </a:lnSpc>
              <a:buFont typeface="+mj-lt"/>
              <a:buAutoNum type="circleNumDbPlain"/>
            </a:pPr>
            <a:r>
              <a:rPr lang="ja-JP" altLang="en-US" sz="1050" b="1" dirty="0">
                <a:latin typeface="BIZ UDPゴシック" panose="020B0400000000000000" pitchFamily="50" charset="-128"/>
                <a:ea typeface="BIZ UDPゴシック" panose="020B0400000000000000" pitchFamily="50" charset="-128"/>
              </a:rPr>
              <a:t>申請時に商工相談員による商工相談による経営診断を受けること。</a:t>
            </a:r>
            <a:endParaRPr lang="en-US" altLang="ja-JP" sz="1050" b="1" dirty="0">
              <a:latin typeface="BIZ UDPゴシック" panose="020B0400000000000000" pitchFamily="50" charset="-128"/>
              <a:ea typeface="BIZ UDPゴシック" panose="020B0400000000000000" pitchFamily="50" charset="-128"/>
            </a:endParaRPr>
          </a:p>
          <a:p>
            <a:pPr marL="228600" indent="-228600">
              <a:lnSpc>
                <a:spcPct val="150000"/>
              </a:lnSpc>
              <a:buFont typeface="+mj-lt"/>
              <a:buAutoNum type="circleNumDbPlain"/>
            </a:pPr>
            <a:r>
              <a:rPr lang="ja-JP" altLang="en-US" sz="1050" b="1" dirty="0">
                <a:latin typeface="BIZ UDPゴシック" panose="020B0400000000000000" pitchFamily="50" charset="-128"/>
                <a:ea typeface="BIZ UDPゴシック" panose="020B0400000000000000" pitchFamily="50" charset="-128"/>
              </a:rPr>
              <a:t>申請年度の２月末までに工事を終え、事業報告書を提出すること。</a:t>
            </a:r>
          </a:p>
          <a:p>
            <a:pPr marL="228600" indent="-228600">
              <a:lnSpc>
                <a:spcPct val="150000"/>
              </a:lnSpc>
              <a:buFont typeface="+mj-lt"/>
              <a:buAutoNum type="circleNumDbPlain"/>
            </a:pPr>
            <a:r>
              <a:rPr lang="ja-JP" altLang="en-US" sz="1050" b="1" dirty="0">
                <a:latin typeface="BIZ UDPゴシック" panose="020B0400000000000000" pitchFamily="50" charset="-128"/>
                <a:ea typeface="BIZ UDPゴシック" panose="020B0400000000000000" pitchFamily="50" charset="-128"/>
              </a:rPr>
              <a:t>出店後は、商店街等に加入し、活性化に向けて協力していくこと。　　</a:t>
            </a:r>
            <a:endParaRPr lang="en-US" altLang="ja-JP" sz="1050" b="1" dirty="0">
              <a:latin typeface="BIZ UDPゴシック" panose="020B0400000000000000" pitchFamily="50" charset="-128"/>
              <a:ea typeface="BIZ UDPゴシック" panose="020B0400000000000000" pitchFamily="50" charset="-128"/>
            </a:endParaRPr>
          </a:p>
          <a:p>
            <a:pPr>
              <a:lnSpc>
                <a:spcPct val="150000"/>
              </a:lnSpc>
            </a:pPr>
            <a:r>
              <a:rPr lang="ja-JP" altLang="en-US" sz="1050" b="1" dirty="0">
                <a:latin typeface="BIZ UDPゴシック" panose="020B0400000000000000" pitchFamily="50" charset="-128"/>
                <a:ea typeface="BIZ UDPゴシック" panose="020B0400000000000000" pitchFamily="50" charset="-128"/>
              </a:rPr>
              <a:t>　</a:t>
            </a: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その他、詳細はホームページでご確認ください</a:t>
            </a:r>
          </a:p>
        </p:txBody>
      </p:sp>
      <p:graphicFrame>
        <p:nvGraphicFramePr>
          <p:cNvPr id="25" name="表 24">
            <a:extLst>
              <a:ext uri="{FF2B5EF4-FFF2-40B4-BE49-F238E27FC236}">
                <a16:creationId xmlns:a16="http://schemas.microsoft.com/office/drawing/2014/main" id="{970E4A21-C732-E988-F122-8F0768B69666}"/>
              </a:ext>
            </a:extLst>
          </p:cNvPr>
          <p:cNvGraphicFramePr>
            <a:graphicFrameLocks noGrp="1"/>
          </p:cNvGraphicFramePr>
          <p:nvPr>
            <p:extLst>
              <p:ext uri="{D42A27DB-BD31-4B8C-83A1-F6EECF244321}">
                <p14:modId xmlns:p14="http://schemas.microsoft.com/office/powerpoint/2010/main" val="1768751220"/>
              </p:ext>
            </p:extLst>
          </p:nvPr>
        </p:nvGraphicFramePr>
        <p:xfrm>
          <a:off x="393252" y="5235078"/>
          <a:ext cx="6151099" cy="966270"/>
        </p:xfrm>
        <a:graphic>
          <a:graphicData uri="http://schemas.openxmlformats.org/drawingml/2006/table">
            <a:tbl>
              <a:tblPr>
                <a:tableStyleId>{5C22544A-7EE6-4342-B048-85BDC9FD1C3A}</a:tableStyleId>
              </a:tblPr>
              <a:tblGrid>
                <a:gridCol w="2072379">
                  <a:extLst>
                    <a:ext uri="{9D8B030D-6E8A-4147-A177-3AD203B41FA5}">
                      <a16:colId xmlns:a16="http://schemas.microsoft.com/office/drawing/2014/main" val="1228002816"/>
                    </a:ext>
                  </a:extLst>
                </a:gridCol>
                <a:gridCol w="1682834">
                  <a:extLst>
                    <a:ext uri="{9D8B030D-6E8A-4147-A177-3AD203B41FA5}">
                      <a16:colId xmlns:a16="http://schemas.microsoft.com/office/drawing/2014/main" val="3420447442"/>
                    </a:ext>
                  </a:extLst>
                </a:gridCol>
                <a:gridCol w="1492915">
                  <a:extLst>
                    <a:ext uri="{9D8B030D-6E8A-4147-A177-3AD203B41FA5}">
                      <a16:colId xmlns:a16="http://schemas.microsoft.com/office/drawing/2014/main" val="1460687236"/>
                    </a:ext>
                  </a:extLst>
                </a:gridCol>
                <a:gridCol w="902971">
                  <a:extLst>
                    <a:ext uri="{9D8B030D-6E8A-4147-A177-3AD203B41FA5}">
                      <a16:colId xmlns:a16="http://schemas.microsoft.com/office/drawing/2014/main" val="3970907367"/>
                    </a:ext>
                  </a:extLst>
                </a:gridCol>
              </a:tblGrid>
              <a:tr h="231575">
                <a:tc>
                  <a:txBody>
                    <a:bodyPr/>
                    <a:lstStyle/>
                    <a:p>
                      <a:pPr algn="ctr"/>
                      <a:r>
                        <a:rPr lang="ja-JP" sz="1300" b="1" kern="0" dirty="0">
                          <a:solidFill>
                            <a:schemeClr val="bg1"/>
                          </a:solidFill>
                          <a:effectLst/>
                          <a:latin typeface="BIZ UDPゴシック" panose="020B0400000000000000" pitchFamily="50" charset="-128"/>
                          <a:ea typeface="BIZ UDPゴシック" panose="020B0400000000000000" pitchFamily="50" charset="-128"/>
                        </a:rPr>
                        <a:t>補助限度額</a:t>
                      </a:r>
                      <a:endParaRPr lang="ja-JP" sz="1050" b="1"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solidFill>
                      <a:srgbClr val="FF0000"/>
                    </a:solidFill>
                  </a:tcPr>
                </a:tc>
                <a:tc>
                  <a:txBody>
                    <a:bodyPr/>
                    <a:lstStyle/>
                    <a:p>
                      <a:pPr algn="ctr"/>
                      <a:r>
                        <a:rPr lang="ja-JP" sz="1300" b="1" kern="0" dirty="0">
                          <a:solidFill>
                            <a:schemeClr val="bg1"/>
                          </a:solidFill>
                          <a:effectLst/>
                          <a:latin typeface="BIZ UDPゴシック" panose="020B0400000000000000" pitchFamily="50" charset="-128"/>
                          <a:ea typeface="BIZ UDPゴシック" panose="020B0400000000000000" pitchFamily="50" charset="-128"/>
                        </a:rPr>
                        <a:t>補助率</a:t>
                      </a:r>
                      <a:endParaRPr lang="ja-JP" sz="1050" b="1"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solidFill>
                      <a:srgbClr val="FF0000"/>
                    </a:solidFill>
                  </a:tcPr>
                </a:tc>
                <a:tc>
                  <a:txBody>
                    <a:bodyPr/>
                    <a:lstStyle/>
                    <a:p>
                      <a:pPr algn="ctr"/>
                      <a:r>
                        <a:rPr lang="ja-JP" sz="1300" b="1" kern="0" dirty="0">
                          <a:solidFill>
                            <a:schemeClr val="bg1"/>
                          </a:solidFill>
                          <a:effectLst/>
                          <a:latin typeface="BIZ UDPゴシック" panose="020B0400000000000000" pitchFamily="50" charset="-128"/>
                          <a:ea typeface="BIZ UDPゴシック" panose="020B0400000000000000" pitchFamily="50" charset="-128"/>
                        </a:rPr>
                        <a:t>補助対象経費</a:t>
                      </a:r>
                      <a:endParaRPr lang="ja-JP" sz="1050" b="1"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solidFill>
                      <a:srgbClr val="FF0000"/>
                    </a:solidFill>
                  </a:tcPr>
                </a:tc>
                <a:tc>
                  <a:txBody>
                    <a:bodyPr/>
                    <a:lstStyle/>
                    <a:p>
                      <a:pPr algn="ctr"/>
                      <a:r>
                        <a:rPr lang="ja-JP" sz="1300" b="1" kern="0" dirty="0">
                          <a:solidFill>
                            <a:schemeClr val="bg1"/>
                          </a:solidFill>
                          <a:effectLst/>
                          <a:latin typeface="BIZ UDPゴシック" panose="020B0400000000000000" pitchFamily="50" charset="-128"/>
                          <a:ea typeface="BIZ UDPゴシック" panose="020B0400000000000000" pitchFamily="50" charset="-128"/>
                        </a:rPr>
                        <a:t>補助</a:t>
                      </a:r>
                      <a:r>
                        <a:rPr lang="ja-JP" altLang="en-US" sz="1300" b="1" kern="0" dirty="0">
                          <a:solidFill>
                            <a:schemeClr val="bg1"/>
                          </a:solidFill>
                          <a:effectLst/>
                          <a:latin typeface="BIZ UDPゴシック" panose="020B0400000000000000" pitchFamily="50" charset="-128"/>
                          <a:ea typeface="BIZ UDPゴシック" panose="020B0400000000000000" pitchFamily="50" charset="-128"/>
                        </a:rPr>
                        <a:t>回数</a:t>
                      </a:r>
                      <a:endParaRPr lang="ja-JP" sz="1050" b="1"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solidFill>
                      <a:srgbClr val="FF0000"/>
                    </a:solidFill>
                  </a:tcPr>
                </a:tc>
                <a:extLst>
                  <a:ext uri="{0D108BD9-81ED-4DB2-BD59-A6C34878D82A}">
                    <a16:rowId xmlns:a16="http://schemas.microsoft.com/office/drawing/2014/main" val="120863815"/>
                  </a:ext>
                </a:extLst>
              </a:tr>
              <a:tr h="734695">
                <a:tc>
                  <a:txBody>
                    <a:bodyPr/>
                    <a:lstStyle/>
                    <a:p>
                      <a:pPr algn="ctr"/>
                      <a:r>
                        <a:rPr lang="ja-JP" altLang="en-US" sz="1200" b="1" kern="0" dirty="0">
                          <a:effectLst/>
                          <a:latin typeface="BIZ UDPゴシック" panose="020B0400000000000000" pitchFamily="50" charset="-128"/>
                          <a:ea typeface="BIZ UDPゴシック" panose="020B0400000000000000" pitchFamily="50" charset="-128"/>
                        </a:rPr>
                        <a:t>最大</a:t>
                      </a:r>
                      <a:r>
                        <a:rPr lang="en-US" altLang="ja-JP" sz="1200" b="1" kern="0" dirty="0">
                          <a:effectLst/>
                          <a:latin typeface="BIZ UDPゴシック" panose="020B0400000000000000" pitchFamily="50" charset="-128"/>
                          <a:ea typeface="BIZ UDPゴシック" panose="020B0400000000000000" pitchFamily="50" charset="-128"/>
                        </a:rPr>
                        <a:t>200</a:t>
                      </a:r>
                      <a:r>
                        <a:rPr lang="ja-JP" sz="1200" b="1" kern="0" dirty="0">
                          <a:effectLst/>
                          <a:latin typeface="BIZ UDPゴシック" panose="020B0400000000000000" pitchFamily="50" charset="-128"/>
                          <a:ea typeface="BIZ UDPゴシック" panose="020B0400000000000000" pitchFamily="50" charset="-128"/>
                        </a:rPr>
                        <a:t>万円まで</a:t>
                      </a:r>
                      <a:endParaRPr lang="ja-JP" sz="1050" b="1" kern="100" dirty="0">
                        <a:effectLst/>
                        <a:latin typeface="BIZ UDPゴシック" panose="020B0400000000000000" pitchFamily="50" charset="-128"/>
                        <a:ea typeface="BIZ UDPゴシック" panose="020B0400000000000000" pitchFamily="50" charset="-128"/>
                      </a:endParaRPr>
                    </a:p>
                  </a:txBody>
                  <a:tcPr marL="62865" marR="62865" marT="0" marB="0" anchor="ctr">
                    <a:solidFill>
                      <a:schemeClr val="bg1">
                        <a:lumMod val="95000"/>
                      </a:schemeClr>
                    </a:solidFill>
                  </a:tcPr>
                </a:tc>
                <a:tc>
                  <a:txBody>
                    <a:bodyPr/>
                    <a:lstStyle/>
                    <a:p>
                      <a:pPr algn="ctr"/>
                      <a:r>
                        <a:rPr lang="ja-JP" sz="1200" b="1" kern="0" dirty="0">
                          <a:effectLst/>
                          <a:latin typeface="BIZ UDPゴシック" panose="020B0400000000000000" pitchFamily="50" charset="-128"/>
                          <a:ea typeface="BIZ UDPゴシック" panose="020B0400000000000000" pitchFamily="50" charset="-128"/>
                        </a:rPr>
                        <a:t>対象経費（</a:t>
                      </a:r>
                      <a:r>
                        <a:rPr lang="ja-JP" altLang="en-US" sz="1200" b="1" kern="0" dirty="0">
                          <a:effectLst/>
                          <a:latin typeface="BIZ UDPゴシック" panose="020B0400000000000000" pitchFamily="50" charset="-128"/>
                          <a:ea typeface="BIZ UDPゴシック" panose="020B0400000000000000" pitchFamily="50" charset="-128"/>
                        </a:rPr>
                        <a:t>改修</a:t>
                      </a:r>
                      <a:r>
                        <a:rPr lang="ja-JP" sz="1200" b="1" kern="0" dirty="0">
                          <a:effectLst/>
                          <a:latin typeface="BIZ UDPゴシック" panose="020B0400000000000000" pitchFamily="50" charset="-128"/>
                          <a:ea typeface="BIZ UDPゴシック" panose="020B0400000000000000" pitchFamily="50" charset="-128"/>
                        </a:rPr>
                        <a:t>賃）の</a:t>
                      </a:r>
                      <a:endParaRPr lang="en-US" altLang="ja-JP" sz="1200" b="1" kern="0" dirty="0">
                        <a:effectLst/>
                        <a:latin typeface="BIZ UDPゴシック" panose="020B0400000000000000" pitchFamily="50" charset="-128"/>
                        <a:ea typeface="BIZ UDPゴシック" panose="020B0400000000000000" pitchFamily="50" charset="-128"/>
                      </a:endParaRPr>
                    </a:p>
                    <a:p>
                      <a:pPr algn="ctr"/>
                      <a:r>
                        <a:rPr lang="ja-JP" sz="1200" b="1" kern="0" dirty="0">
                          <a:effectLst/>
                          <a:latin typeface="BIZ UDPゴシック" panose="020B0400000000000000" pitchFamily="50" charset="-128"/>
                          <a:ea typeface="BIZ UDPゴシック" panose="020B0400000000000000" pitchFamily="50" charset="-128"/>
                        </a:rPr>
                        <a:t>１／２</a:t>
                      </a:r>
                      <a:endParaRPr lang="ja-JP" sz="105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solidFill>
                      <a:schemeClr val="bg1">
                        <a:lumMod val="95000"/>
                      </a:schemeClr>
                    </a:solidFill>
                  </a:tcPr>
                </a:tc>
                <a:tc>
                  <a:txBody>
                    <a:bodyPr/>
                    <a:lstStyle/>
                    <a:p>
                      <a:pPr algn="ctr"/>
                      <a:r>
                        <a:rPr lang="ja-JP" altLang="en-US" sz="105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開店に必要な</a:t>
                      </a:r>
                      <a:endParaRPr lang="en-US" altLang="ja-JP" sz="105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lang="ja-JP" altLang="en-US" sz="105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改修工事</a:t>
                      </a:r>
                      <a:endParaRPr lang="ja-JP" sz="105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solidFill>
                      <a:schemeClr val="bg1">
                        <a:lumMod val="95000"/>
                      </a:schemeClr>
                    </a:solidFill>
                  </a:tcPr>
                </a:tc>
                <a:tc>
                  <a:txBody>
                    <a:bodyPr/>
                    <a:lstStyle/>
                    <a:p>
                      <a:pPr algn="ctr"/>
                      <a:r>
                        <a:rPr lang="en-US" altLang="ja-JP" sz="1200" b="1" kern="0" dirty="0">
                          <a:effectLst/>
                          <a:latin typeface="BIZ UDPゴシック" panose="020B0400000000000000" pitchFamily="50" charset="-128"/>
                          <a:ea typeface="BIZ UDPゴシック" panose="020B0400000000000000" pitchFamily="50" charset="-128"/>
                        </a:rPr>
                        <a:t>1</a:t>
                      </a:r>
                      <a:r>
                        <a:rPr lang="ja-JP" altLang="en-US" sz="1200" b="1" kern="0" dirty="0">
                          <a:effectLst/>
                          <a:latin typeface="BIZ UDPゴシック" panose="020B0400000000000000" pitchFamily="50" charset="-128"/>
                          <a:ea typeface="BIZ UDPゴシック" panose="020B0400000000000000" pitchFamily="50" charset="-128"/>
                        </a:rPr>
                        <a:t>回</a:t>
                      </a:r>
                      <a:endParaRPr lang="ja-JP" sz="105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solidFill>
                      <a:schemeClr val="bg1">
                        <a:lumMod val="95000"/>
                      </a:schemeClr>
                    </a:solidFill>
                  </a:tcPr>
                </a:tc>
                <a:extLst>
                  <a:ext uri="{0D108BD9-81ED-4DB2-BD59-A6C34878D82A}">
                    <a16:rowId xmlns:a16="http://schemas.microsoft.com/office/drawing/2014/main" val="3392828364"/>
                  </a:ext>
                </a:extLst>
              </a:tr>
            </a:tbl>
          </a:graphicData>
        </a:graphic>
      </p:graphicFrame>
      <p:sp>
        <p:nvSpPr>
          <p:cNvPr id="26" name="テキスト ボックス 25">
            <a:extLst>
              <a:ext uri="{FF2B5EF4-FFF2-40B4-BE49-F238E27FC236}">
                <a16:creationId xmlns:a16="http://schemas.microsoft.com/office/drawing/2014/main" id="{3E5ED3C9-C843-91DF-7DAB-98BE9531B371}"/>
              </a:ext>
            </a:extLst>
          </p:cNvPr>
          <p:cNvSpPr txBox="1"/>
          <p:nvPr/>
        </p:nvSpPr>
        <p:spPr>
          <a:xfrm>
            <a:off x="371621" y="6314403"/>
            <a:ext cx="6151098" cy="227631"/>
          </a:xfrm>
          <a:prstGeom prst="rect">
            <a:avLst/>
          </a:prstGeom>
          <a:solidFill>
            <a:srgbClr val="FF0000"/>
          </a:solidFill>
        </p:spPr>
        <p:txBody>
          <a:bodyPr wrap="square" rtlCol="0">
            <a:noAutofit/>
          </a:bodyPr>
          <a:lstStyle/>
          <a:p>
            <a:pPr>
              <a:lnSpc>
                <a:spcPts val="1200"/>
              </a:lnSpc>
            </a:pPr>
            <a:r>
              <a:rPr kumimoji="1" lang="ja-JP" altLang="en-US" sz="1200" dirty="0">
                <a:solidFill>
                  <a:schemeClr val="bg1"/>
                </a:solidFill>
                <a:latin typeface="BIZ UDPゴシック" panose="020B0400000000000000" pitchFamily="50" charset="-128"/>
                <a:ea typeface="BIZ UDPゴシック" panose="020B0400000000000000" pitchFamily="50" charset="-128"/>
              </a:rPr>
              <a:t>■ 補助条件</a:t>
            </a:r>
          </a:p>
        </p:txBody>
      </p:sp>
      <p:sp>
        <p:nvSpPr>
          <p:cNvPr id="27" name="テキスト ボックス 26">
            <a:extLst>
              <a:ext uri="{FF2B5EF4-FFF2-40B4-BE49-F238E27FC236}">
                <a16:creationId xmlns:a16="http://schemas.microsoft.com/office/drawing/2014/main" id="{D67B19C8-BCF2-6D58-9545-658BB50D54A9}"/>
              </a:ext>
            </a:extLst>
          </p:cNvPr>
          <p:cNvSpPr txBox="1"/>
          <p:nvPr/>
        </p:nvSpPr>
        <p:spPr>
          <a:xfrm>
            <a:off x="491277" y="1781980"/>
            <a:ext cx="5000912" cy="338554"/>
          </a:xfrm>
          <a:prstGeom prst="rect">
            <a:avLst/>
          </a:prstGeom>
          <a:noFill/>
          <a:ln w="28575">
            <a:noFill/>
          </a:ln>
        </p:spPr>
        <p:txBody>
          <a:bodyPr wrap="square" rtlCol="0">
            <a:spAutoFit/>
          </a:bodyPr>
          <a:lstStyle/>
          <a:p>
            <a:r>
              <a:rPr kumimoji="1" lang="ja-JP" altLang="en-US" sz="1600" dirty="0">
                <a:solidFill>
                  <a:schemeClr val="bg1"/>
                </a:solidFill>
                <a:highlight>
                  <a:srgbClr val="000000"/>
                </a:highlight>
                <a:latin typeface="HGS創英角ｺﾞｼｯｸUB" panose="020B0900000000000000" pitchFamily="50" charset="-128"/>
                <a:ea typeface="HGS創英角ｺﾞｼｯｸUB" panose="020B0900000000000000" pitchFamily="50" charset="-128"/>
              </a:rPr>
              <a:t>募集期間</a:t>
            </a:r>
            <a:r>
              <a:rPr kumimoji="1" lang="ja-JP" altLang="en-US" sz="1600" dirty="0">
                <a:latin typeface="HGS創英角ｺﾞｼｯｸUB" panose="020B0900000000000000" pitchFamily="50" charset="-128"/>
                <a:ea typeface="HGS創英角ｺﾞｼｯｸUB" panose="020B0900000000000000" pitchFamily="50" charset="-128"/>
              </a:rPr>
              <a:t>：令和８年４月６日</a:t>
            </a:r>
            <a:r>
              <a:rPr kumimoji="1" lang="en-US" altLang="ja-JP" sz="1600" dirty="0">
                <a:latin typeface="HGS創英角ｺﾞｼｯｸUB" panose="020B0900000000000000" pitchFamily="50" charset="-128"/>
                <a:ea typeface="HGS創英角ｺﾞｼｯｸUB" panose="020B0900000000000000" pitchFamily="50" charset="-128"/>
              </a:rPr>
              <a:t>(</a:t>
            </a:r>
            <a:r>
              <a:rPr kumimoji="1" lang="ja-JP" altLang="en-US" sz="1600" dirty="0">
                <a:latin typeface="HGS創英角ｺﾞｼｯｸUB" panose="020B0900000000000000" pitchFamily="50" charset="-128"/>
                <a:ea typeface="HGS創英角ｺﾞｼｯｸUB" panose="020B0900000000000000" pitchFamily="50" charset="-128"/>
              </a:rPr>
              <a:t>月</a:t>
            </a:r>
            <a:r>
              <a:rPr kumimoji="1" lang="en-US" altLang="ja-JP" sz="1600" dirty="0">
                <a:latin typeface="HGS創英角ｺﾞｼｯｸUB" panose="020B0900000000000000" pitchFamily="50" charset="-128"/>
                <a:ea typeface="HGS創英角ｺﾞｼｯｸUB" panose="020B0900000000000000" pitchFamily="50" charset="-128"/>
              </a:rPr>
              <a:t>)</a:t>
            </a:r>
            <a:r>
              <a:rPr kumimoji="1" lang="ja-JP" altLang="en-US" sz="1600" dirty="0">
                <a:latin typeface="HGS創英角ｺﾞｼｯｸUB" panose="020B0900000000000000" pitchFamily="50" charset="-128"/>
                <a:ea typeface="HGS創英角ｺﾞｼｯｸUB" panose="020B0900000000000000" pitchFamily="50" charset="-128"/>
              </a:rPr>
              <a:t>～６月３０日</a:t>
            </a:r>
            <a:r>
              <a:rPr kumimoji="1" lang="en-US" altLang="ja-JP" sz="1600" dirty="0">
                <a:latin typeface="HGS創英角ｺﾞｼｯｸUB" panose="020B0900000000000000" pitchFamily="50" charset="-128"/>
                <a:ea typeface="HGS創英角ｺﾞｼｯｸUB" panose="020B0900000000000000" pitchFamily="50" charset="-128"/>
              </a:rPr>
              <a:t>(</a:t>
            </a:r>
            <a:r>
              <a:rPr kumimoji="1" lang="ja-JP" altLang="en-US" sz="1600" dirty="0">
                <a:latin typeface="HGS創英角ｺﾞｼｯｸUB" panose="020B0900000000000000" pitchFamily="50" charset="-128"/>
                <a:ea typeface="HGS創英角ｺﾞｼｯｸUB" panose="020B0900000000000000" pitchFamily="50" charset="-128"/>
              </a:rPr>
              <a:t>火</a:t>
            </a:r>
            <a:r>
              <a:rPr kumimoji="1" lang="en-US" altLang="ja-JP" sz="1600" dirty="0">
                <a:latin typeface="HGS創英角ｺﾞｼｯｸUB" panose="020B0900000000000000" pitchFamily="50" charset="-128"/>
                <a:ea typeface="HGS創英角ｺﾞｼｯｸUB" panose="020B0900000000000000" pitchFamily="50" charset="-128"/>
              </a:rPr>
              <a:t>)</a:t>
            </a:r>
            <a:endParaRPr kumimoji="1" lang="ja-JP" altLang="en-US" sz="1600" dirty="0">
              <a:latin typeface="HGS創英角ｺﾞｼｯｸUB" panose="020B0900000000000000" pitchFamily="50" charset="-128"/>
              <a:ea typeface="HGS創英角ｺﾞｼｯｸUB" panose="020B0900000000000000" pitchFamily="50" charset="-128"/>
            </a:endParaRPr>
          </a:p>
        </p:txBody>
      </p:sp>
      <p:sp>
        <p:nvSpPr>
          <p:cNvPr id="28" name="テキスト ボックス 27">
            <a:extLst>
              <a:ext uri="{FF2B5EF4-FFF2-40B4-BE49-F238E27FC236}">
                <a16:creationId xmlns:a16="http://schemas.microsoft.com/office/drawing/2014/main" id="{06F227DF-D205-18FD-D9AA-C2A536CB80B2}"/>
              </a:ext>
            </a:extLst>
          </p:cNvPr>
          <p:cNvSpPr txBox="1"/>
          <p:nvPr/>
        </p:nvSpPr>
        <p:spPr>
          <a:xfrm>
            <a:off x="491277" y="2163001"/>
            <a:ext cx="4007732" cy="338554"/>
          </a:xfrm>
          <a:prstGeom prst="rect">
            <a:avLst/>
          </a:prstGeom>
          <a:noFill/>
          <a:ln w="28575">
            <a:noFill/>
          </a:ln>
        </p:spPr>
        <p:txBody>
          <a:bodyPr wrap="square" rtlCol="0">
            <a:spAutoFit/>
          </a:bodyPr>
          <a:lstStyle/>
          <a:p>
            <a:r>
              <a:rPr kumimoji="1" lang="ja-JP" altLang="en-US" sz="1600" dirty="0">
                <a:solidFill>
                  <a:schemeClr val="bg1"/>
                </a:solidFill>
                <a:highlight>
                  <a:srgbClr val="000000"/>
                </a:highlight>
                <a:latin typeface="HGS創英角ｺﾞｼｯｸUB" panose="020B0900000000000000" pitchFamily="50" charset="-128"/>
                <a:ea typeface="HGS創英角ｺﾞｼｯｸUB" panose="020B0900000000000000" pitchFamily="50" charset="-128"/>
              </a:rPr>
              <a:t>助成件数</a:t>
            </a:r>
            <a:r>
              <a:rPr kumimoji="1" lang="ja-JP" altLang="en-US" sz="1600" dirty="0">
                <a:latin typeface="HGS創英角ｺﾞｼｯｸUB" panose="020B0900000000000000" pitchFamily="50" charset="-128"/>
                <a:ea typeface="HGS創英角ｺﾞｼｯｸUB" panose="020B0900000000000000" pitchFamily="50" charset="-128"/>
              </a:rPr>
              <a:t>：最大５件 </a:t>
            </a:r>
            <a:r>
              <a:rPr kumimoji="1" lang="en-US" altLang="ja-JP" sz="800" dirty="0">
                <a:latin typeface="HGS創英角ｺﾞｼｯｸUB" panose="020B0900000000000000" pitchFamily="50" charset="-128"/>
                <a:ea typeface="HGS創英角ｺﾞｼｯｸUB" panose="020B0900000000000000" pitchFamily="50" charset="-128"/>
              </a:rPr>
              <a:t>※</a:t>
            </a:r>
            <a:r>
              <a:rPr kumimoji="1" lang="ja-JP" altLang="en-US" sz="800" dirty="0">
                <a:latin typeface="HGS創英角ｺﾞｼｯｸUB" panose="020B0900000000000000" pitchFamily="50" charset="-128"/>
                <a:ea typeface="HGS創英角ｺﾞｼｯｸUB" panose="020B0900000000000000" pitchFamily="50" charset="-128"/>
              </a:rPr>
              <a:t>対象者は</a:t>
            </a:r>
            <a:r>
              <a:rPr kumimoji="1" lang="ja-JP" altLang="en-US" sz="800" u="sng" dirty="0">
                <a:latin typeface="HGS創英角ｺﾞｼｯｸUB" panose="020B0900000000000000" pitchFamily="50" charset="-128"/>
                <a:ea typeface="HGS創英角ｺﾞｼｯｸUB" panose="020B0900000000000000" pitchFamily="50" charset="-128"/>
              </a:rPr>
              <a:t>審査会</a:t>
            </a:r>
            <a:r>
              <a:rPr kumimoji="1" lang="ja-JP" altLang="en-US" sz="800" dirty="0">
                <a:latin typeface="HGS創英角ｺﾞｼｯｸUB" panose="020B0900000000000000" pitchFamily="50" charset="-128"/>
                <a:ea typeface="HGS創英角ｺﾞｼｯｸUB" panose="020B0900000000000000" pitchFamily="50" charset="-128"/>
              </a:rPr>
              <a:t>を実施後決定</a:t>
            </a:r>
            <a:endParaRPr kumimoji="1" lang="ja-JP" altLang="en-US" sz="1400" dirty="0">
              <a:latin typeface="HGS創英角ｺﾞｼｯｸUB" panose="020B0900000000000000" pitchFamily="50" charset="-128"/>
              <a:ea typeface="HGS創英角ｺﾞｼｯｸUB" panose="020B0900000000000000" pitchFamily="50" charset="-128"/>
            </a:endParaRPr>
          </a:p>
        </p:txBody>
      </p:sp>
      <p:sp>
        <p:nvSpPr>
          <p:cNvPr id="30" name="テキスト ボックス 29">
            <a:extLst>
              <a:ext uri="{FF2B5EF4-FFF2-40B4-BE49-F238E27FC236}">
                <a16:creationId xmlns:a16="http://schemas.microsoft.com/office/drawing/2014/main" id="{92107F23-41DE-E5F9-F660-CFC6507E5097}"/>
              </a:ext>
            </a:extLst>
          </p:cNvPr>
          <p:cNvSpPr txBox="1"/>
          <p:nvPr/>
        </p:nvSpPr>
        <p:spPr>
          <a:xfrm>
            <a:off x="344950" y="9317766"/>
            <a:ext cx="6086795" cy="415498"/>
          </a:xfrm>
          <a:prstGeom prst="rect">
            <a:avLst/>
          </a:prstGeom>
          <a:noFill/>
        </p:spPr>
        <p:txBody>
          <a:bodyPr wrap="square">
            <a:spAutoFit/>
          </a:bodyPr>
          <a:lstStyle/>
          <a:p>
            <a:r>
              <a:rPr lang="en-US" altLang="ja-JP" sz="700" b="1" dirty="0">
                <a:latin typeface="BIZ UDゴシック" panose="020B0400000000000000" pitchFamily="49" charset="-128"/>
                <a:ea typeface="BIZ UDゴシック" panose="020B0400000000000000" pitchFamily="49" charset="-128"/>
              </a:rPr>
              <a:t>※1</a:t>
            </a:r>
            <a:r>
              <a:rPr lang="ja-JP" altLang="en-US" sz="700" b="1" dirty="0">
                <a:latin typeface="BIZ UDゴシック" panose="020B0400000000000000" pitchFamily="49" charset="-128"/>
                <a:ea typeface="BIZ UDゴシック" panose="020B0400000000000000" pitchFamily="49" charset="-128"/>
              </a:rPr>
              <a:t>　近隣型商店街→主に地元の方が徒歩や自転車などにより日用品の買い物を行う商店街（詳しくはホームページをご覧ください）</a:t>
            </a:r>
          </a:p>
          <a:p>
            <a:r>
              <a:rPr lang="en-US" altLang="ja-JP" sz="700" b="1" dirty="0">
                <a:latin typeface="BIZ UDゴシック" panose="020B0400000000000000" pitchFamily="49" charset="-128"/>
                <a:ea typeface="BIZ UDゴシック" panose="020B0400000000000000" pitchFamily="49" charset="-128"/>
              </a:rPr>
              <a:t>※2</a:t>
            </a:r>
            <a:r>
              <a:rPr lang="ja-JP" altLang="en-US" sz="700" b="1" dirty="0">
                <a:latin typeface="BIZ UDゴシック" panose="020B0400000000000000" pitchFamily="49" charset="-128"/>
                <a:ea typeface="BIZ UDゴシック" panose="020B0400000000000000" pitchFamily="49" charset="-128"/>
              </a:rPr>
              <a:t>　中小企業者等→工事完了後から３か月以内に事業を開始する具体的な計画を有する方で、以下の①②に該当する方</a:t>
            </a:r>
          </a:p>
          <a:p>
            <a:r>
              <a:rPr lang="ja-JP" altLang="en-US" sz="700" b="1" dirty="0">
                <a:latin typeface="BIZ UDゴシック" panose="020B0400000000000000" pitchFamily="49" charset="-128"/>
                <a:ea typeface="BIZ UDゴシック" panose="020B0400000000000000" pitchFamily="49" charset="-128"/>
              </a:rPr>
              <a:t>　　　①中小企業基本法第２条に定める中小企業者</a:t>
            </a:r>
            <a:r>
              <a:rPr lang="en-US" altLang="ja-JP" sz="700" b="1" dirty="0">
                <a:latin typeface="BIZ UDゴシック" panose="020B0400000000000000" pitchFamily="49" charset="-128"/>
                <a:ea typeface="BIZ UDゴシック" panose="020B0400000000000000" pitchFamily="49" charset="-128"/>
              </a:rPr>
              <a:t> </a:t>
            </a:r>
            <a:r>
              <a:rPr lang="ja-JP" altLang="en-US" sz="700" b="1" dirty="0">
                <a:latin typeface="BIZ UDゴシック" panose="020B0400000000000000" pitchFamily="49" charset="-128"/>
                <a:ea typeface="BIZ UDゴシック" panose="020B0400000000000000" pitchFamily="49" charset="-128"/>
              </a:rPr>
              <a:t>②特定非営利活動促進法第２条第２項に定めるＮＰＯ法人等</a:t>
            </a:r>
          </a:p>
        </p:txBody>
      </p:sp>
      <p:cxnSp>
        <p:nvCxnSpPr>
          <p:cNvPr id="38" name="直線コネクタ 37">
            <a:extLst>
              <a:ext uri="{FF2B5EF4-FFF2-40B4-BE49-F238E27FC236}">
                <a16:creationId xmlns:a16="http://schemas.microsoft.com/office/drawing/2014/main" id="{7855EDA9-C908-B700-C26D-6DDDBD972248}"/>
              </a:ext>
            </a:extLst>
          </p:cNvPr>
          <p:cNvCxnSpPr>
            <a:cxnSpLocks/>
          </p:cNvCxnSpPr>
          <p:nvPr/>
        </p:nvCxnSpPr>
        <p:spPr>
          <a:xfrm>
            <a:off x="8067374" y="3558781"/>
            <a:ext cx="1718537" cy="0"/>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0" name="正方形/長方形 39">
            <a:extLst>
              <a:ext uri="{FF2B5EF4-FFF2-40B4-BE49-F238E27FC236}">
                <a16:creationId xmlns:a16="http://schemas.microsoft.com/office/drawing/2014/main" id="{F4833D52-0C86-54C2-D1A9-14482BDFEDB3}"/>
              </a:ext>
            </a:extLst>
          </p:cNvPr>
          <p:cNvSpPr/>
          <p:nvPr/>
        </p:nvSpPr>
        <p:spPr>
          <a:xfrm>
            <a:off x="123978" y="112631"/>
            <a:ext cx="6587348" cy="9638791"/>
          </a:xfrm>
          <a:prstGeom prst="rect">
            <a:avLst/>
          </a:prstGeom>
          <a:noFill/>
          <a:ln w="285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F5CC0F9A-141E-829A-BD43-24A7FD11A3DD}"/>
              </a:ext>
            </a:extLst>
          </p:cNvPr>
          <p:cNvSpPr txBox="1"/>
          <p:nvPr/>
        </p:nvSpPr>
        <p:spPr>
          <a:xfrm>
            <a:off x="44989" y="798190"/>
            <a:ext cx="6830014" cy="446276"/>
          </a:xfrm>
          <a:prstGeom prst="rect">
            <a:avLst/>
          </a:prstGeom>
          <a:noFill/>
        </p:spPr>
        <p:txBody>
          <a:bodyPr wrap="square">
            <a:spAutoFit/>
          </a:bodyPr>
          <a:lstStyle/>
          <a:p>
            <a:pPr algn="ctr"/>
            <a:r>
              <a:rPr lang="ja-JP" altLang="en-US" sz="2300" b="1" dirty="0">
                <a:latin typeface="HGP創英角ｺﾞｼｯｸUB" panose="020B0900000000000000" pitchFamily="50" charset="-128"/>
                <a:ea typeface="HGP創英角ｺﾞｼｯｸUB" panose="020B0900000000000000" pitchFamily="50" charset="-128"/>
              </a:rPr>
              <a:t>台東区商店街空き店舗活用支援（事業者支援）事業</a:t>
            </a:r>
          </a:p>
        </p:txBody>
      </p:sp>
      <p:sp>
        <p:nvSpPr>
          <p:cNvPr id="2" name="正方形/長方形 1">
            <a:extLst>
              <a:ext uri="{FF2B5EF4-FFF2-40B4-BE49-F238E27FC236}">
                <a16:creationId xmlns:a16="http://schemas.microsoft.com/office/drawing/2014/main" id="{B356946E-9917-016B-42A5-43859763A259}"/>
              </a:ext>
            </a:extLst>
          </p:cNvPr>
          <p:cNvSpPr/>
          <p:nvPr/>
        </p:nvSpPr>
        <p:spPr>
          <a:xfrm>
            <a:off x="351287" y="8568855"/>
            <a:ext cx="6199401" cy="770279"/>
          </a:xfrm>
          <a:prstGeom prst="rect">
            <a:avLst/>
          </a:prstGeom>
          <a:solidFill>
            <a:srgbClr val="F0C2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a:extLst>
              <a:ext uri="{FF2B5EF4-FFF2-40B4-BE49-F238E27FC236}">
                <a16:creationId xmlns:a16="http://schemas.microsoft.com/office/drawing/2014/main" id="{6C3636EE-7F26-AD90-0C8A-E2B33A3A0262}"/>
              </a:ext>
            </a:extLst>
          </p:cNvPr>
          <p:cNvSpPr txBox="1"/>
          <p:nvPr/>
        </p:nvSpPr>
        <p:spPr>
          <a:xfrm>
            <a:off x="375419" y="8560909"/>
            <a:ext cx="5587169" cy="778226"/>
          </a:xfrm>
          <a:prstGeom prst="rect">
            <a:avLst/>
          </a:prstGeom>
          <a:noFill/>
        </p:spPr>
        <p:txBody>
          <a:bodyPr wrap="square">
            <a:spAutoFit/>
          </a:bodyPr>
          <a:lstStyle/>
          <a:p>
            <a:pPr>
              <a:lnSpc>
                <a:spcPct val="150000"/>
              </a:lnSpc>
            </a:pP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問合せ先</a:t>
            </a: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  </a:t>
            </a:r>
            <a:endParaRPr lang="en-US" altLang="ja-JP" sz="1050" b="1" dirty="0">
              <a:latin typeface="BIZ UDPゴシック" panose="020B0400000000000000" pitchFamily="50" charset="-128"/>
              <a:ea typeface="BIZ UDPゴシック" panose="020B0400000000000000" pitchFamily="50" charset="-128"/>
            </a:endParaRPr>
          </a:p>
          <a:p>
            <a:pPr>
              <a:lnSpc>
                <a:spcPct val="150000"/>
              </a:lnSpc>
            </a:pPr>
            <a:r>
              <a:rPr lang="ja-JP" altLang="en-US" sz="1050" b="1" dirty="0">
                <a:latin typeface="BIZ UDPゴシック" panose="020B0400000000000000" pitchFamily="50" charset="-128"/>
                <a:ea typeface="BIZ UDPゴシック" panose="020B0400000000000000" pitchFamily="50" charset="-128"/>
              </a:rPr>
              <a:t> 台東区役所　文化産業観光部　産業振興課　商店街担当</a:t>
            </a:r>
            <a:endParaRPr lang="en-US" altLang="ja-JP" sz="1050" b="1" dirty="0">
              <a:latin typeface="BIZ UDPゴシック" panose="020B0400000000000000" pitchFamily="50" charset="-128"/>
              <a:ea typeface="BIZ UDPゴシック" panose="020B0400000000000000" pitchFamily="50" charset="-128"/>
            </a:endParaRPr>
          </a:p>
          <a:p>
            <a:pPr>
              <a:lnSpc>
                <a:spcPct val="150000"/>
              </a:lnSpc>
            </a:pPr>
            <a:r>
              <a:rPr lang="ja-JP" altLang="en-US" sz="1050" b="1" dirty="0">
                <a:latin typeface="BIZ UDPゴシック" panose="020B0400000000000000" pitchFamily="50" charset="-128"/>
                <a:ea typeface="BIZ UDPゴシック" panose="020B0400000000000000" pitchFamily="50" charset="-128"/>
              </a:rPr>
              <a:t> 〒</a:t>
            </a:r>
            <a:r>
              <a:rPr lang="en-US" altLang="ja-JP" sz="1050" b="1" dirty="0">
                <a:latin typeface="BIZ UDPゴシック" panose="020B0400000000000000" pitchFamily="50" charset="-128"/>
                <a:ea typeface="BIZ UDPゴシック" panose="020B0400000000000000" pitchFamily="50" charset="-128"/>
              </a:rPr>
              <a:t>110-8615</a:t>
            </a:r>
            <a:r>
              <a:rPr lang="ja-JP" altLang="en-US" sz="1050" b="1" dirty="0">
                <a:latin typeface="BIZ UDPゴシック" panose="020B0400000000000000" pitchFamily="50" charset="-128"/>
                <a:ea typeface="BIZ UDPゴシック" panose="020B0400000000000000" pitchFamily="50" charset="-128"/>
              </a:rPr>
              <a:t>　台東区東上野</a:t>
            </a:r>
            <a:r>
              <a:rPr lang="en-US" altLang="ja-JP" sz="1050" b="1" dirty="0">
                <a:latin typeface="BIZ UDPゴシック" panose="020B0400000000000000" pitchFamily="50" charset="-128"/>
                <a:ea typeface="BIZ UDPゴシック" panose="020B0400000000000000" pitchFamily="50" charset="-128"/>
              </a:rPr>
              <a:t>4-5-6 / </a:t>
            </a:r>
            <a:r>
              <a:rPr lang="ja-JP" altLang="en-US" sz="1050" b="1" dirty="0">
                <a:latin typeface="BIZ UDPゴシック" panose="020B0400000000000000" pitchFamily="50" charset="-128"/>
                <a:ea typeface="BIZ UDPゴシック" panose="020B0400000000000000" pitchFamily="50" charset="-128"/>
              </a:rPr>
              <a:t>☎</a:t>
            </a:r>
            <a:r>
              <a:rPr lang="en-US" altLang="ja-JP" sz="1050" b="1" dirty="0">
                <a:latin typeface="BIZ UDPゴシック" panose="020B0400000000000000" pitchFamily="50" charset="-128"/>
                <a:ea typeface="BIZ UDPゴシック" panose="020B0400000000000000" pitchFamily="50" charset="-128"/>
              </a:rPr>
              <a:t>03(5246)1142 / FAX  03(5246)1139</a:t>
            </a:r>
            <a:endParaRPr lang="ja-JP" altLang="en-US" sz="1050" b="1"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7A0CE8D3-4F26-C7E6-3989-8BE5E1FA377A}"/>
              </a:ext>
            </a:extLst>
          </p:cNvPr>
          <p:cNvSpPr txBox="1"/>
          <p:nvPr/>
        </p:nvSpPr>
        <p:spPr>
          <a:xfrm>
            <a:off x="4683066" y="8689219"/>
            <a:ext cx="2042436" cy="307777"/>
          </a:xfrm>
          <a:prstGeom prst="rect">
            <a:avLst/>
          </a:prstGeom>
          <a:noFill/>
        </p:spPr>
        <p:txBody>
          <a:bodyPr wrap="square">
            <a:spAutoFit/>
          </a:bodyPr>
          <a:lstStyle/>
          <a:p>
            <a:r>
              <a:rPr lang="ja-JP" altLang="en-US" sz="700" b="1" dirty="0">
                <a:latin typeface="BIZ UDゴシック" panose="020B0400000000000000" pitchFamily="49" charset="-128"/>
                <a:ea typeface="BIZ UDゴシック" panose="020B0400000000000000" pitchFamily="49" charset="-128"/>
              </a:rPr>
              <a:t>詳細は二次元コードから</a:t>
            </a:r>
            <a:endParaRPr lang="en-US" altLang="ja-JP" sz="700" b="1" dirty="0">
              <a:latin typeface="BIZ UDゴシック" panose="020B0400000000000000" pitchFamily="49" charset="-128"/>
              <a:ea typeface="BIZ UDゴシック" panose="020B0400000000000000" pitchFamily="49" charset="-128"/>
            </a:endParaRPr>
          </a:p>
          <a:p>
            <a:r>
              <a:rPr lang="en-US" altLang="ja-JP" sz="700" b="1" dirty="0">
                <a:latin typeface="BIZ UDゴシック" panose="020B0400000000000000" pitchFamily="49" charset="-128"/>
                <a:ea typeface="BIZ UDゴシック" panose="020B0400000000000000" pitchFamily="49" charset="-128"/>
              </a:rPr>
              <a:t>HP</a:t>
            </a:r>
            <a:r>
              <a:rPr lang="ja-JP" altLang="en-US" sz="700" b="1" dirty="0">
                <a:latin typeface="BIZ UDゴシック" panose="020B0400000000000000" pitchFamily="49" charset="-128"/>
                <a:ea typeface="BIZ UDゴシック" panose="020B0400000000000000" pitchFamily="49" charset="-128"/>
              </a:rPr>
              <a:t>をご覧ください→</a:t>
            </a:r>
          </a:p>
        </p:txBody>
      </p:sp>
      <p:sp>
        <p:nvSpPr>
          <p:cNvPr id="11" name="正方形/長方形 10">
            <a:extLst>
              <a:ext uri="{FF2B5EF4-FFF2-40B4-BE49-F238E27FC236}">
                <a16:creationId xmlns:a16="http://schemas.microsoft.com/office/drawing/2014/main" id="{001D9375-2B3D-C1AB-6E42-30638DD40450}"/>
              </a:ext>
            </a:extLst>
          </p:cNvPr>
          <p:cNvSpPr/>
          <p:nvPr/>
        </p:nvSpPr>
        <p:spPr>
          <a:xfrm>
            <a:off x="5817596" y="8623009"/>
            <a:ext cx="599603" cy="58646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DF8E8A27-3105-43A2-CFA0-876919D739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7386" y="8641913"/>
            <a:ext cx="548659" cy="548659"/>
          </a:xfrm>
          <a:prstGeom prst="rect">
            <a:avLst/>
          </a:prstGeom>
        </p:spPr>
      </p:pic>
      <p:sp>
        <p:nvSpPr>
          <p:cNvPr id="3" name="正方形/長方形 2">
            <a:extLst>
              <a:ext uri="{FF2B5EF4-FFF2-40B4-BE49-F238E27FC236}">
                <a16:creationId xmlns:a16="http://schemas.microsoft.com/office/drawing/2014/main" id="{1DF07C7A-3288-7F2E-83D5-3CA3740FE998}"/>
              </a:ext>
            </a:extLst>
          </p:cNvPr>
          <p:cNvSpPr/>
          <p:nvPr/>
        </p:nvSpPr>
        <p:spPr>
          <a:xfrm>
            <a:off x="0" y="-2163"/>
            <a:ext cx="6858000" cy="731004"/>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A7982B48-D055-EF85-0A26-8DF9B72C5BA9}"/>
              </a:ext>
            </a:extLst>
          </p:cNvPr>
          <p:cNvSpPr txBox="1"/>
          <p:nvPr/>
        </p:nvSpPr>
        <p:spPr>
          <a:xfrm>
            <a:off x="96682" y="232050"/>
            <a:ext cx="6540639" cy="576724"/>
          </a:xfrm>
          <a:prstGeom prst="rect">
            <a:avLst/>
          </a:prstGeom>
          <a:noFill/>
        </p:spPr>
        <p:txBody>
          <a:bodyPr wrap="square" rtlCol="0">
            <a:noAutofit/>
          </a:bodyPr>
          <a:lstStyle/>
          <a:p>
            <a:pPr algn="ctr">
              <a:lnSpc>
                <a:spcPts val="2200"/>
              </a:lnSpc>
            </a:pPr>
            <a:r>
              <a:rPr kumimoji="1" lang="ja-JP" altLang="en-US" sz="2300" dirty="0">
                <a:solidFill>
                  <a:schemeClr val="bg1"/>
                </a:solidFill>
                <a:latin typeface="HGS創英角ｺﾞｼｯｸUB" panose="020B0900000000000000" pitchFamily="50" charset="-128"/>
                <a:ea typeface="HGS創英角ｺﾞｼｯｸUB" panose="020B0900000000000000" pitchFamily="50" charset="-128"/>
              </a:rPr>
              <a:t>商店街の空き店舗で事業を開始したい方へ</a:t>
            </a:r>
          </a:p>
        </p:txBody>
      </p:sp>
      <p:sp>
        <p:nvSpPr>
          <p:cNvPr id="10" name="リボン: カーブして上方向に曲がる 9">
            <a:extLst>
              <a:ext uri="{FF2B5EF4-FFF2-40B4-BE49-F238E27FC236}">
                <a16:creationId xmlns:a16="http://schemas.microsoft.com/office/drawing/2014/main" id="{246F00F5-4FCF-11F7-F848-FCD416AFDFF5}"/>
              </a:ext>
            </a:extLst>
          </p:cNvPr>
          <p:cNvSpPr/>
          <p:nvPr/>
        </p:nvSpPr>
        <p:spPr>
          <a:xfrm rot="21083326">
            <a:off x="365464" y="2615544"/>
            <a:ext cx="1597115" cy="441658"/>
          </a:xfrm>
          <a:prstGeom prst="ellipseRibbon2">
            <a:avLst>
              <a:gd name="adj1" fmla="val 31110"/>
              <a:gd name="adj2" fmla="val 68929"/>
              <a:gd name="adj3" fmla="val 1250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900" b="1" dirty="0">
                <a:latin typeface="HGP創英角ｺﾞｼｯｸUB" panose="020B0900000000000000" pitchFamily="50" charset="-128"/>
                <a:ea typeface="HGP創英角ｺﾞｼｯｸUB" panose="020B0900000000000000" pitchFamily="50" charset="-128"/>
              </a:rPr>
              <a:t>改 修 費</a:t>
            </a:r>
          </a:p>
        </p:txBody>
      </p:sp>
      <p:sp>
        <p:nvSpPr>
          <p:cNvPr id="14" name="テキスト ボックス 13">
            <a:extLst>
              <a:ext uri="{FF2B5EF4-FFF2-40B4-BE49-F238E27FC236}">
                <a16:creationId xmlns:a16="http://schemas.microsoft.com/office/drawing/2014/main" id="{59E82B7F-A2E1-4BF4-7764-5A245A1BD67F}"/>
              </a:ext>
            </a:extLst>
          </p:cNvPr>
          <p:cNvSpPr txBox="1"/>
          <p:nvPr/>
        </p:nvSpPr>
        <p:spPr>
          <a:xfrm>
            <a:off x="5885508" y="3315023"/>
            <a:ext cx="751813" cy="400110"/>
          </a:xfrm>
          <a:prstGeom prst="rect">
            <a:avLst/>
          </a:prstGeom>
          <a:noFill/>
        </p:spPr>
        <p:txBody>
          <a:bodyPr wrap="square" rtlCol="0">
            <a:spAutoFit/>
          </a:bodyPr>
          <a:lstStyle/>
          <a:p>
            <a:r>
              <a:rPr kumimoji="1" lang="ja-JP" altLang="en-US" sz="2000" dirty="0">
                <a:latin typeface="HGS創英角ｺﾞｼｯｸUB" panose="020B0900000000000000" pitchFamily="50" charset="-128"/>
                <a:ea typeface="HGS創英角ｺﾞｼｯｸUB" panose="020B0900000000000000" pitchFamily="50" charset="-128"/>
              </a:rPr>
              <a:t>万円</a:t>
            </a:r>
            <a:endParaRPr kumimoji="1" lang="ja-JP" altLang="en-US" sz="6000" dirty="0">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3485074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a:extLst>
              <a:ext uri="{FF2B5EF4-FFF2-40B4-BE49-F238E27FC236}">
                <a16:creationId xmlns:a16="http://schemas.microsoft.com/office/drawing/2014/main" id="{27BEB0B0-3A42-C539-62A3-20DDF8D8D8FB}"/>
              </a:ext>
            </a:extLst>
          </p:cNvPr>
          <p:cNvSpPr txBox="1"/>
          <p:nvPr/>
        </p:nvSpPr>
        <p:spPr>
          <a:xfrm>
            <a:off x="371622" y="589222"/>
            <a:ext cx="6151098" cy="3686715"/>
          </a:xfrm>
          <a:prstGeom prst="rect">
            <a:avLst/>
          </a:prstGeom>
          <a:noFill/>
        </p:spPr>
        <p:txBody>
          <a:bodyPr wrap="square">
            <a:spAutoFit/>
          </a:bodyPr>
          <a:lstStyle/>
          <a:p>
            <a:pPr marL="228600" indent="-228600">
              <a:lnSpc>
                <a:spcPct val="150000"/>
              </a:lnSpc>
              <a:buFont typeface="+mj-ea"/>
              <a:buAutoNum type="circleNumDbPlain"/>
            </a:pPr>
            <a:r>
              <a:rPr lang="ja-JP" altLang="en-US" sz="1050" b="1" dirty="0">
                <a:latin typeface="BIZ UDPゴシック" panose="020B0400000000000000" pitchFamily="50" charset="-128"/>
                <a:ea typeface="BIZ UDPゴシック" panose="020B0400000000000000" pitchFamily="50" charset="-128"/>
              </a:rPr>
              <a:t>交付申請書</a:t>
            </a:r>
          </a:p>
          <a:p>
            <a:pPr marL="228600" indent="-228600">
              <a:lnSpc>
                <a:spcPct val="150000"/>
              </a:lnSpc>
              <a:buFont typeface="+mj-ea"/>
              <a:buAutoNum type="circleNumDbPlain"/>
            </a:pPr>
            <a:r>
              <a:rPr lang="ja-JP" altLang="en-US" sz="1050" b="1" dirty="0">
                <a:latin typeface="BIZ UDPゴシック" panose="020B0400000000000000" pitchFamily="50" charset="-128"/>
                <a:ea typeface="BIZ UDPゴシック" panose="020B0400000000000000" pitchFamily="50" charset="-128"/>
              </a:rPr>
              <a:t>事業計画書</a:t>
            </a:r>
            <a:endParaRPr lang="en-US" altLang="ja-JP" sz="1050" b="1" dirty="0">
              <a:latin typeface="BIZ UDPゴシック" panose="020B0400000000000000" pitchFamily="50" charset="-128"/>
              <a:ea typeface="BIZ UDPゴシック" panose="020B0400000000000000" pitchFamily="50" charset="-128"/>
            </a:endParaRPr>
          </a:p>
          <a:p>
            <a:pPr marL="228600" indent="-228600">
              <a:lnSpc>
                <a:spcPct val="150000"/>
              </a:lnSpc>
              <a:buFont typeface="+mj-ea"/>
              <a:buAutoNum type="circleNumDbPlain"/>
            </a:pPr>
            <a:r>
              <a:rPr lang="ja-JP" altLang="en-US" sz="1050" b="1" dirty="0">
                <a:latin typeface="BIZ UDPゴシック" panose="020B0400000000000000" pitchFamily="50" charset="-128"/>
                <a:ea typeface="BIZ UDPゴシック" panose="020B0400000000000000" pitchFamily="50" charset="-128"/>
              </a:rPr>
              <a:t>収支予算書</a:t>
            </a:r>
          </a:p>
          <a:p>
            <a:pPr marL="228600" indent="-228600">
              <a:lnSpc>
                <a:spcPct val="150000"/>
              </a:lnSpc>
              <a:buFont typeface="+mj-ea"/>
              <a:buAutoNum type="circleNumDbPlain"/>
            </a:pPr>
            <a:r>
              <a:rPr lang="ja-JP" altLang="en-US" sz="1050" b="1" dirty="0">
                <a:latin typeface="BIZ UDPゴシック" panose="020B0400000000000000" pitchFamily="50" charset="-128"/>
                <a:ea typeface="BIZ UDPゴシック" panose="020B0400000000000000" pitchFamily="50" charset="-128"/>
              </a:rPr>
              <a:t>収支計画を記した書類</a:t>
            </a:r>
          </a:p>
          <a:p>
            <a:pPr marL="228600" indent="-228600">
              <a:lnSpc>
                <a:spcPct val="150000"/>
              </a:lnSpc>
              <a:buFont typeface="+mj-ea"/>
              <a:buAutoNum type="circleNumDbPlain"/>
            </a:pPr>
            <a:r>
              <a:rPr lang="ja-JP" altLang="en-US" sz="1050" b="1" dirty="0">
                <a:latin typeface="BIZ UDPゴシック" panose="020B0400000000000000" pitchFamily="50" charset="-128"/>
                <a:ea typeface="BIZ UDPゴシック" panose="020B0400000000000000" pitchFamily="50" charset="-128"/>
              </a:rPr>
              <a:t>出店計画書及び出店確認書</a:t>
            </a:r>
            <a:endParaRPr lang="en-US" altLang="ja-JP" sz="1050" b="1" dirty="0">
              <a:latin typeface="BIZ UDPゴシック" panose="020B0400000000000000" pitchFamily="50" charset="-128"/>
              <a:ea typeface="BIZ UDPゴシック" panose="020B0400000000000000" pitchFamily="50" charset="-128"/>
            </a:endParaRPr>
          </a:p>
          <a:p>
            <a:pPr marL="228600" indent="-228600">
              <a:lnSpc>
                <a:spcPct val="150000"/>
              </a:lnSpc>
              <a:buFont typeface="+mj-ea"/>
              <a:buAutoNum type="circleNumDbPlain"/>
            </a:pPr>
            <a:r>
              <a:rPr lang="ja-JP" altLang="en-US" sz="1050" b="1" dirty="0">
                <a:latin typeface="BIZ UDPゴシック" panose="020B0400000000000000" pitchFamily="50" charset="-128"/>
                <a:ea typeface="BIZ UDPゴシック" panose="020B0400000000000000" pitchFamily="50" charset="-128"/>
              </a:rPr>
              <a:t>最新の決算報告書</a:t>
            </a:r>
            <a:endParaRPr lang="en-US" altLang="ja-JP" sz="1050" b="1" dirty="0">
              <a:latin typeface="BIZ UDPゴシック" panose="020B0400000000000000" pitchFamily="50" charset="-128"/>
              <a:ea typeface="BIZ UDPゴシック" panose="020B0400000000000000" pitchFamily="50" charset="-128"/>
            </a:endParaRPr>
          </a:p>
          <a:p>
            <a:pPr marL="228600" indent="-228600">
              <a:lnSpc>
                <a:spcPct val="150000"/>
              </a:lnSpc>
              <a:buFont typeface="+mj-ea"/>
              <a:buAutoNum type="circleNumDbPlain"/>
            </a:pPr>
            <a:r>
              <a:rPr lang="ja-JP" altLang="en-US" sz="1050" b="1" dirty="0">
                <a:latin typeface="BIZ UDPゴシック" panose="020B0400000000000000" pitchFamily="50" charset="-128"/>
                <a:ea typeface="BIZ UDPゴシック" panose="020B0400000000000000" pitchFamily="50" charset="-128"/>
              </a:rPr>
              <a:t>最新の納税証明書又は領収書の写し</a:t>
            </a:r>
          </a:p>
          <a:p>
            <a:pPr marL="228600" indent="-228600">
              <a:lnSpc>
                <a:spcPct val="150000"/>
              </a:lnSpc>
              <a:buFont typeface="+mj-ea"/>
              <a:buAutoNum type="circleNumDbPlain"/>
            </a:pPr>
            <a:r>
              <a:rPr lang="ja-JP" altLang="en-US" sz="1050" b="1" dirty="0">
                <a:latin typeface="BIZ UDPゴシック" panose="020B0400000000000000" pitchFamily="50" charset="-128"/>
                <a:ea typeface="BIZ UDPゴシック" panose="020B0400000000000000" pitchFamily="50" charset="-128"/>
              </a:rPr>
              <a:t>本事業における事務経費に係る消費税の取扱いを記した書類</a:t>
            </a:r>
          </a:p>
          <a:p>
            <a:pPr marL="228600" indent="-228600">
              <a:lnSpc>
                <a:spcPct val="150000"/>
              </a:lnSpc>
              <a:buFont typeface="+mj-ea"/>
              <a:buAutoNum type="circleNumDbPlain"/>
            </a:pPr>
            <a:r>
              <a:rPr lang="ja-JP" altLang="en-US" sz="1050" b="1" dirty="0">
                <a:latin typeface="BIZ UDPゴシック" panose="020B0400000000000000" pitchFamily="50" charset="-128"/>
                <a:ea typeface="BIZ UDPゴシック" panose="020B0400000000000000" pitchFamily="50" charset="-128"/>
              </a:rPr>
              <a:t>履歴事項全部証明書又は開業届出書の写し</a:t>
            </a:r>
          </a:p>
          <a:p>
            <a:pPr marL="228600" indent="-228600">
              <a:lnSpc>
                <a:spcPct val="150000"/>
              </a:lnSpc>
              <a:buFont typeface="+mj-ea"/>
              <a:buAutoNum type="circleNumDbPlain"/>
            </a:pPr>
            <a:r>
              <a:rPr lang="ja-JP" altLang="en-US" sz="1050" b="1" dirty="0">
                <a:latin typeface="BIZ UDPゴシック" panose="020B0400000000000000" pitchFamily="50" charset="-128"/>
                <a:ea typeface="BIZ UDPゴシック" panose="020B0400000000000000" pitchFamily="50" charset="-128"/>
              </a:rPr>
              <a:t>開業店舗の位置図</a:t>
            </a:r>
            <a:endParaRPr lang="en-US" altLang="ja-JP" sz="1050" b="1" dirty="0">
              <a:latin typeface="BIZ UDPゴシック" panose="020B0400000000000000" pitchFamily="50" charset="-128"/>
              <a:ea typeface="BIZ UDPゴシック" panose="020B0400000000000000" pitchFamily="50" charset="-128"/>
            </a:endParaRPr>
          </a:p>
          <a:p>
            <a:pPr marL="228600" indent="-228600">
              <a:lnSpc>
                <a:spcPct val="150000"/>
              </a:lnSpc>
              <a:buFont typeface="+mj-ea"/>
              <a:buAutoNum type="circleNumDbPlain"/>
            </a:pPr>
            <a:r>
              <a:rPr lang="ja-JP" altLang="en-US" sz="1050" b="1" dirty="0">
                <a:latin typeface="BIZ UDPゴシック" panose="020B0400000000000000" pitchFamily="50" charset="-128"/>
                <a:ea typeface="BIZ UDPゴシック" panose="020B0400000000000000" pitchFamily="50" charset="-128"/>
              </a:rPr>
              <a:t>賃貸借契約書の写し</a:t>
            </a:r>
            <a:endParaRPr lang="en-US" altLang="ja-JP" sz="1050" b="1" dirty="0">
              <a:latin typeface="BIZ UDPゴシック" panose="020B0400000000000000" pitchFamily="50" charset="-128"/>
              <a:ea typeface="BIZ UDPゴシック" panose="020B0400000000000000" pitchFamily="50" charset="-128"/>
            </a:endParaRPr>
          </a:p>
          <a:p>
            <a:pPr marL="228600" indent="-228600">
              <a:lnSpc>
                <a:spcPct val="150000"/>
              </a:lnSpc>
              <a:buFont typeface="+mj-ea"/>
              <a:buAutoNum type="circleNumDbPlain"/>
            </a:pPr>
            <a:r>
              <a:rPr lang="ja-JP" altLang="en-US" sz="1050" b="1" dirty="0">
                <a:latin typeface="BIZ UDPゴシック" panose="020B0400000000000000" pitchFamily="50" charset="-128"/>
                <a:ea typeface="BIZ UDPゴシック" panose="020B0400000000000000" pitchFamily="50" charset="-128"/>
              </a:rPr>
              <a:t>見積書の写し</a:t>
            </a:r>
            <a:endParaRPr lang="en-US" altLang="ja-JP" sz="1050" b="1" dirty="0">
              <a:latin typeface="BIZ UDPゴシック" panose="020B0400000000000000" pitchFamily="50" charset="-128"/>
              <a:ea typeface="BIZ UDPゴシック" panose="020B0400000000000000" pitchFamily="50" charset="-128"/>
            </a:endParaRPr>
          </a:p>
          <a:p>
            <a:pPr marL="228600" indent="-228600">
              <a:lnSpc>
                <a:spcPct val="150000"/>
              </a:lnSpc>
              <a:buFont typeface="+mj-ea"/>
              <a:buAutoNum type="circleNumDbPlain"/>
            </a:pPr>
            <a:r>
              <a:rPr lang="ja-JP" altLang="en-US" sz="1050" b="1" dirty="0">
                <a:latin typeface="BIZ UDPゴシック" panose="020B0400000000000000" pitchFamily="50" charset="-128"/>
                <a:ea typeface="BIZ UDPゴシック" panose="020B0400000000000000" pitchFamily="50" charset="-128"/>
              </a:rPr>
              <a:t>図面の写し</a:t>
            </a:r>
            <a:endParaRPr lang="en-US" altLang="ja-JP" sz="1050" b="1" dirty="0">
              <a:latin typeface="BIZ UDPゴシック" panose="020B0400000000000000" pitchFamily="50" charset="-128"/>
              <a:ea typeface="BIZ UDPゴシック" panose="020B0400000000000000" pitchFamily="50" charset="-128"/>
            </a:endParaRPr>
          </a:p>
          <a:p>
            <a:pPr marL="228600" indent="-228600">
              <a:lnSpc>
                <a:spcPct val="150000"/>
              </a:lnSpc>
              <a:buFont typeface="+mj-ea"/>
              <a:buAutoNum type="circleNumDbPlain"/>
            </a:pPr>
            <a:r>
              <a:rPr lang="ja-JP" altLang="en-US" sz="1050" b="1" dirty="0">
                <a:latin typeface="BIZ UDPゴシック" panose="020B0400000000000000" pitchFamily="50" charset="-128"/>
                <a:ea typeface="BIZ UDPゴシック" panose="020B0400000000000000" pitchFamily="50" charset="-128"/>
              </a:rPr>
              <a:t>計画書及び承諾書</a:t>
            </a:r>
            <a:endParaRPr lang="en-US" altLang="ja-JP" sz="1050" b="1" dirty="0">
              <a:latin typeface="BIZ UDPゴシック" panose="020B0400000000000000" pitchFamily="50" charset="-128"/>
              <a:ea typeface="BIZ UDPゴシック" panose="020B0400000000000000" pitchFamily="50" charset="-128"/>
            </a:endParaRPr>
          </a:p>
          <a:p>
            <a:pPr marL="228600" indent="-228600">
              <a:lnSpc>
                <a:spcPct val="150000"/>
              </a:lnSpc>
              <a:buFont typeface="+mj-ea"/>
              <a:buAutoNum type="circleNumDbPlain"/>
            </a:pPr>
            <a:endParaRPr lang="ja-JP" altLang="en-US" sz="1050" b="1" dirty="0">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3E5ED3C9-C843-91DF-7DAB-98BE9531B371}"/>
              </a:ext>
            </a:extLst>
          </p:cNvPr>
          <p:cNvSpPr txBox="1"/>
          <p:nvPr/>
        </p:nvSpPr>
        <p:spPr>
          <a:xfrm>
            <a:off x="371622" y="361591"/>
            <a:ext cx="6151098" cy="227631"/>
          </a:xfrm>
          <a:prstGeom prst="rect">
            <a:avLst/>
          </a:prstGeom>
          <a:solidFill>
            <a:schemeClr val="bg1">
              <a:lumMod val="50000"/>
            </a:schemeClr>
          </a:solidFill>
        </p:spPr>
        <p:txBody>
          <a:bodyPr wrap="square" rtlCol="0">
            <a:noAutofit/>
          </a:bodyPr>
          <a:lstStyle/>
          <a:p>
            <a:pPr>
              <a:lnSpc>
                <a:spcPts val="1200"/>
              </a:lnSpc>
            </a:pPr>
            <a:r>
              <a:rPr kumimoji="1" lang="ja-JP" altLang="en-US" sz="1200" dirty="0">
                <a:solidFill>
                  <a:schemeClr val="bg1"/>
                </a:solidFill>
                <a:latin typeface="BIZ UDPゴシック" panose="020B0400000000000000" pitchFamily="50" charset="-128"/>
                <a:ea typeface="BIZ UDPゴシック" panose="020B0400000000000000" pitchFamily="50" charset="-128"/>
              </a:rPr>
              <a:t>■ </a:t>
            </a:r>
            <a:r>
              <a:rPr kumimoji="1" lang="ja-JP" altLang="en-US" sz="1200">
                <a:solidFill>
                  <a:schemeClr val="bg1"/>
                </a:solidFill>
                <a:latin typeface="BIZ UDPゴシック" panose="020B0400000000000000" pitchFamily="50" charset="-128"/>
                <a:ea typeface="BIZ UDPゴシック" panose="020B0400000000000000" pitchFamily="50" charset="-128"/>
              </a:rPr>
              <a:t>提出書類（申請時）</a:t>
            </a:r>
            <a:endParaRPr kumimoji="1" lang="ja-JP" altLang="en-US" sz="1200" dirty="0">
              <a:solidFill>
                <a:schemeClr val="bg1"/>
              </a:solidFill>
              <a:latin typeface="BIZ UDPゴシック" panose="020B0400000000000000" pitchFamily="50" charset="-128"/>
              <a:ea typeface="BIZ UDPゴシック" panose="020B0400000000000000" pitchFamily="50" charset="-128"/>
            </a:endParaRPr>
          </a:p>
        </p:txBody>
      </p:sp>
      <p:sp>
        <p:nvSpPr>
          <p:cNvPr id="40" name="正方形/長方形 39">
            <a:extLst>
              <a:ext uri="{FF2B5EF4-FFF2-40B4-BE49-F238E27FC236}">
                <a16:creationId xmlns:a16="http://schemas.microsoft.com/office/drawing/2014/main" id="{F4833D52-0C86-54C2-D1A9-14482BDFEDB3}"/>
              </a:ext>
            </a:extLst>
          </p:cNvPr>
          <p:cNvSpPr/>
          <p:nvPr/>
        </p:nvSpPr>
        <p:spPr>
          <a:xfrm>
            <a:off x="208142" y="233018"/>
            <a:ext cx="6441716" cy="9439964"/>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 角を丸くする 1">
            <a:extLst>
              <a:ext uri="{FF2B5EF4-FFF2-40B4-BE49-F238E27FC236}">
                <a16:creationId xmlns:a16="http://schemas.microsoft.com/office/drawing/2014/main" id="{972B9655-73DB-B877-B7D9-B2246A2AF8C4}"/>
              </a:ext>
            </a:extLst>
          </p:cNvPr>
          <p:cNvSpPr/>
          <p:nvPr/>
        </p:nvSpPr>
        <p:spPr>
          <a:xfrm>
            <a:off x="2612941" y="816853"/>
            <a:ext cx="3705078" cy="518487"/>
          </a:xfrm>
          <a:prstGeom prst="roundRect">
            <a:avLst/>
          </a:prstGeom>
          <a:noFill/>
          <a:ln>
            <a:solidFill>
              <a:schemeClr val="tx1"/>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just"/>
            <a:r>
              <a:rPr lang="ja-JP" altLang="ja-JP" sz="1050" b="1" kern="100">
                <a:effectLst/>
                <a:latin typeface="BIZ UDゴシック" panose="020B0400000000000000" pitchFamily="49" charset="-128"/>
                <a:ea typeface="BIZ UDゴシック" panose="020B0400000000000000" pitchFamily="49" charset="-128"/>
                <a:cs typeface="Times New Roman" panose="02020603050405020304" pitchFamily="18" charset="0"/>
              </a:rPr>
              <a:t>①～</a:t>
            </a:r>
            <a:r>
              <a:rPr lang="ja-JP" altLang="en-US" sz="1050" b="1" kern="100">
                <a:effectLst/>
                <a:latin typeface="BIZ UDゴシック" panose="020B0400000000000000" pitchFamily="49" charset="-128"/>
                <a:ea typeface="BIZ UDゴシック" panose="020B0400000000000000" pitchFamily="49" charset="-128"/>
                <a:cs typeface="Times New Roman" panose="02020603050405020304" pitchFamily="18" charset="0"/>
              </a:rPr>
              <a:t>⑤、</a:t>
            </a:r>
            <a:r>
              <a:rPr lang="ja-JP" altLang="en-US" sz="105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⑧、⑭</a:t>
            </a:r>
            <a:r>
              <a:rPr lang="ja-JP" alt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の書式につきましては、区のホームページからダウンロードするか、区にご請求ください。</a:t>
            </a:r>
          </a:p>
        </p:txBody>
      </p:sp>
      <p:sp>
        <p:nvSpPr>
          <p:cNvPr id="6" name="テキスト ボックス 5">
            <a:extLst>
              <a:ext uri="{FF2B5EF4-FFF2-40B4-BE49-F238E27FC236}">
                <a16:creationId xmlns:a16="http://schemas.microsoft.com/office/drawing/2014/main" id="{11F90AE3-039F-161E-6362-9B0377B99AE6}"/>
              </a:ext>
            </a:extLst>
          </p:cNvPr>
          <p:cNvSpPr txBox="1"/>
          <p:nvPr/>
        </p:nvSpPr>
        <p:spPr>
          <a:xfrm>
            <a:off x="366652" y="4127823"/>
            <a:ext cx="6151098" cy="227631"/>
          </a:xfrm>
          <a:prstGeom prst="rect">
            <a:avLst/>
          </a:prstGeom>
          <a:solidFill>
            <a:schemeClr val="bg1">
              <a:lumMod val="50000"/>
            </a:schemeClr>
          </a:solidFill>
        </p:spPr>
        <p:txBody>
          <a:bodyPr wrap="square" rtlCol="0">
            <a:noAutofit/>
          </a:bodyPr>
          <a:lstStyle/>
          <a:p>
            <a:pPr>
              <a:lnSpc>
                <a:spcPts val="1200"/>
              </a:lnSpc>
            </a:pPr>
            <a:r>
              <a:rPr kumimoji="1" lang="ja-JP" altLang="en-US" sz="1200" dirty="0">
                <a:solidFill>
                  <a:schemeClr val="bg1"/>
                </a:solidFill>
                <a:latin typeface="BIZ UDPゴシック" panose="020B0400000000000000" pitchFamily="50" charset="-128"/>
                <a:ea typeface="BIZ UDPゴシック" panose="020B0400000000000000" pitchFamily="50" charset="-128"/>
              </a:rPr>
              <a:t>■ 申請から交付までの流れ</a:t>
            </a:r>
          </a:p>
        </p:txBody>
      </p:sp>
      <p:sp>
        <p:nvSpPr>
          <p:cNvPr id="65" name="テキスト ボックス 64">
            <a:extLst>
              <a:ext uri="{FF2B5EF4-FFF2-40B4-BE49-F238E27FC236}">
                <a16:creationId xmlns:a16="http://schemas.microsoft.com/office/drawing/2014/main" id="{9616B248-B12E-5EF4-A210-B3C1F24CF63B}"/>
              </a:ext>
            </a:extLst>
          </p:cNvPr>
          <p:cNvSpPr txBox="1"/>
          <p:nvPr/>
        </p:nvSpPr>
        <p:spPr>
          <a:xfrm>
            <a:off x="435105" y="4462695"/>
            <a:ext cx="1801309" cy="246221"/>
          </a:xfrm>
          <a:prstGeom prst="rect">
            <a:avLst/>
          </a:prstGeom>
          <a:noFill/>
        </p:spPr>
        <p:txBody>
          <a:bodyPr wrap="square">
            <a:spAutoFit/>
          </a:bodyPr>
          <a:lstStyle/>
          <a:p>
            <a:pPr algn="ctr">
              <a:lnSpc>
                <a:spcPts val="1200"/>
              </a:lnSpc>
            </a:pPr>
            <a:r>
              <a:rPr lang="ja-JP" altLang="en-US" sz="1000" b="1" dirty="0">
                <a:latin typeface="BIZ UDPゴシック" panose="020B0400000000000000" pitchFamily="50" charset="-128"/>
                <a:ea typeface="BIZ UDPゴシック" panose="020B0400000000000000" pitchFamily="50" charset="-128"/>
              </a:rPr>
              <a:t>＜令和</a:t>
            </a:r>
            <a:r>
              <a:rPr lang="en-US" altLang="ja-JP" sz="1000" b="1" dirty="0">
                <a:latin typeface="BIZ UDPゴシック" panose="020B0400000000000000" pitchFamily="50" charset="-128"/>
                <a:ea typeface="BIZ UDPゴシック" panose="020B0400000000000000" pitchFamily="50" charset="-128"/>
              </a:rPr>
              <a:t>8</a:t>
            </a:r>
            <a:r>
              <a:rPr lang="ja-JP" altLang="en-US" sz="1000" b="1" dirty="0">
                <a:latin typeface="BIZ UDPゴシック" panose="020B0400000000000000" pitchFamily="50" charset="-128"/>
                <a:ea typeface="BIZ UDPゴシック" panose="020B0400000000000000" pitchFamily="50" charset="-128"/>
              </a:rPr>
              <a:t>年４月～</a:t>
            </a:r>
            <a:r>
              <a:rPr lang="en-US" altLang="ja-JP" sz="1000" b="1" dirty="0">
                <a:latin typeface="BIZ UDPゴシック" panose="020B0400000000000000" pitchFamily="50" charset="-128"/>
                <a:ea typeface="BIZ UDPゴシック" panose="020B0400000000000000" pitchFamily="50" charset="-128"/>
              </a:rPr>
              <a:t>6</a:t>
            </a:r>
            <a:r>
              <a:rPr lang="ja-JP" altLang="en-US" sz="1000" b="1" dirty="0">
                <a:latin typeface="BIZ UDPゴシック" panose="020B0400000000000000" pitchFamily="50" charset="-128"/>
                <a:ea typeface="BIZ UDPゴシック" panose="020B0400000000000000" pitchFamily="50" charset="-128"/>
              </a:rPr>
              <a:t>月＞</a:t>
            </a:r>
          </a:p>
        </p:txBody>
      </p:sp>
      <p:sp>
        <p:nvSpPr>
          <p:cNvPr id="87" name="四角形: 角を丸くする 86">
            <a:extLst>
              <a:ext uri="{FF2B5EF4-FFF2-40B4-BE49-F238E27FC236}">
                <a16:creationId xmlns:a16="http://schemas.microsoft.com/office/drawing/2014/main" id="{371E3001-B276-8637-A167-C0B5445ED728}"/>
              </a:ext>
            </a:extLst>
          </p:cNvPr>
          <p:cNvSpPr/>
          <p:nvPr/>
        </p:nvSpPr>
        <p:spPr>
          <a:xfrm>
            <a:off x="2044460" y="2792480"/>
            <a:ext cx="4521468" cy="1303888"/>
          </a:xfrm>
          <a:prstGeom prst="roundRect">
            <a:avLst/>
          </a:prstGeom>
          <a:noFill/>
          <a:ln>
            <a:solidFill>
              <a:schemeClr val="tx1"/>
            </a:solidFill>
            <a:prstDash val="sysDot"/>
          </a:ln>
        </p:spPr>
        <p:style>
          <a:lnRef idx="2">
            <a:schemeClr val="dk1"/>
          </a:lnRef>
          <a:fillRef idx="1">
            <a:schemeClr val="lt1"/>
          </a:fillRef>
          <a:effectRef idx="0">
            <a:schemeClr val="dk1"/>
          </a:effectRef>
          <a:fontRef idx="minor">
            <a:schemeClr val="dk1"/>
          </a:fontRef>
        </p:style>
        <p:txBody>
          <a:bodyPr rtlCol="0" anchor="ctr"/>
          <a:lstStyle/>
          <a:p>
            <a:r>
              <a:rPr kumimoji="1" lang="en-US" altLang="ja-JP" sz="900" dirty="0">
                <a:latin typeface="BIZ UDゴシック" panose="020B0400000000000000" pitchFamily="49" charset="-128"/>
                <a:ea typeface="BIZ UDゴシック" panose="020B0400000000000000" pitchFamily="49" charset="-128"/>
              </a:rPr>
              <a:t>※</a:t>
            </a:r>
            <a:r>
              <a:rPr kumimoji="1" lang="ja-JP" altLang="en-US" sz="900" dirty="0">
                <a:latin typeface="BIZ UDゴシック" panose="020B0400000000000000" pitchFamily="49" charset="-128"/>
                <a:ea typeface="BIZ UDゴシック" panose="020B0400000000000000" pitchFamily="49" charset="-128"/>
              </a:rPr>
              <a:t>④出店計画書及び出店確認書について</a:t>
            </a:r>
          </a:p>
          <a:p>
            <a:r>
              <a:rPr kumimoji="1" lang="ja-JP" altLang="en-US" sz="900" dirty="0">
                <a:latin typeface="BIZ UDゴシック" panose="020B0400000000000000" pitchFamily="49" charset="-128"/>
                <a:ea typeface="BIZ UDゴシック" panose="020B0400000000000000" pitchFamily="49" charset="-128"/>
              </a:rPr>
              <a:t>　申請にあたっては、空き店舗のある区域の商店街・商店街振興組合の会長等に「④出店計画書及び出店確認書」により事前に報告してください。商店街・会長等の連絡先については、産業振興課商店街担当までお問い合わせください。</a:t>
            </a:r>
          </a:p>
          <a:p>
            <a:r>
              <a:rPr kumimoji="1" lang="en-US" altLang="ja-JP" sz="900" dirty="0">
                <a:latin typeface="BIZ UDゴシック" panose="020B0400000000000000" pitchFamily="49" charset="-128"/>
                <a:ea typeface="BIZ UDゴシック" panose="020B0400000000000000" pitchFamily="49" charset="-128"/>
              </a:rPr>
              <a:t>※</a:t>
            </a:r>
            <a:r>
              <a:rPr kumimoji="1" lang="ja-JP" altLang="en-US" sz="900" dirty="0">
                <a:latin typeface="BIZ UDゴシック" panose="020B0400000000000000" pitchFamily="49" charset="-128"/>
                <a:ea typeface="BIZ UDゴシック" panose="020B0400000000000000" pitchFamily="49" charset="-128"/>
              </a:rPr>
              <a:t>個人事業者の場合には、⑤は、確定申告書の写し、⑥は、住民税の納税証明書（最新のもの）をご提出ください。</a:t>
            </a:r>
          </a:p>
          <a:p>
            <a:r>
              <a:rPr kumimoji="1" lang="en-US" altLang="ja-JP" sz="900" dirty="0">
                <a:latin typeface="BIZ UDゴシック" panose="020B0400000000000000" pitchFamily="49" charset="-128"/>
                <a:ea typeface="BIZ UDゴシック" panose="020B0400000000000000" pitchFamily="49" charset="-128"/>
              </a:rPr>
              <a:t>※</a:t>
            </a:r>
            <a:r>
              <a:rPr kumimoji="1" lang="ja-JP" altLang="en-US" sz="900" dirty="0">
                <a:latin typeface="BIZ UDゴシック" panose="020B0400000000000000" pitchFamily="49" charset="-128"/>
                <a:ea typeface="BIZ UDゴシック" panose="020B0400000000000000" pitchFamily="49" charset="-128"/>
              </a:rPr>
              <a:t>添付書類等に不備がある場合には、追加書類の提出を求めることがあります。また、提出期限までに書類がそろわないと申請受付できません。</a:t>
            </a:r>
          </a:p>
        </p:txBody>
      </p:sp>
      <p:sp>
        <p:nvSpPr>
          <p:cNvPr id="88" name="テキスト ボックス 87">
            <a:extLst>
              <a:ext uri="{FF2B5EF4-FFF2-40B4-BE49-F238E27FC236}">
                <a16:creationId xmlns:a16="http://schemas.microsoft.com/office/drawing/2014/main" id="{DE0BC5C2-80FB-FFB9-2CB4-85AA211349EB}"/>
              </a:ext>
            </a:extLst>
          </p:cNvPr>
          <p:cNvSpPr txBox="1"/>
          <p:nvPr/>
        </p:nvSpPr>
        <p:spPr>
          <a:xfrm>
            <a:off x="2099230" y="4475038"/>
            <a:ext cx="481939" cy="253519"/>
          </a:xfrm>
          <a:prstGeom prst="rect">
            <a:avLst/>
          </a:prstGeom>
          <a:noFill/>
        </p:spPr>
        <p:txBody>
          <a:bodyPr wrap="square">
            <a:spAutoFit/>
          </a:bodyPr>
          <a:lstStyle/>
          <a:p>
            <a:pPr algn="ctr">
              <a:lnSpc>
                <a:spcPts val="1200"/>
              </a:lnSpc>
            </a:pPr>
            <a:r>
              <a:rPr lang="en-US" altLang="ja-JP" sz="1000" b="1" dirty="0">
                <a:latin typeface="BIZ UDPゴシック" panose="020B0400000000000000" pitchFamily="50" charset="-128"/>
                <a:ea typeface="BIZ UDPゴシック" panose="020B0400000000000000" pitchFamily="50" charset="-128"/>
              </a:rPr>
              <a:t>7</a:t>
            </a:r>
            <a:r>
              <a:rPr lang="ja-JP" altLang="en-US" sz="1000" b="1" dirty="0">
                <a:latin typeface="BIZ UDPゴシック" panose="020B0400000000000000" pitchFamily="50" charset="-128"/>
                <a:ea typeface="BIZ UDPゴシック" panose="020B0400000000000000" pitchFamily="50" charset="-128"/>
              </a:rPr>
              <a:t>月</a:t>
            </a:r>
          </a:p>
        </p:txBody>
      </p:sp>
      <p:sp>
        <p:nvSpPr>
          <p:cNvPr id="89" name="Rectangle 80">
            <a:extLst>
              <a:ext uri="{FF2B5EF4-FFF2-40B4-BE49-F238E27FC236}">
                <a16:creationId xmlns:a16="http://schemas.microsoft.com/office/drawing/2014/main" id="{0EA43F72-B8B9-3E1C-72F3-CFC809529CA1}"/>
              </a:ext>
            </a:extLst>
          </p:cNvPr>
          <p:cNvSpPr>
            <a:spLocks noChangeArrowheads="1"/>
          </p:cNvSpPr>
          <p:nvPr/>
        </p:nvSpPr>
        <p:spPr bwMode="auto">
          <a:xfrm>
            <a:off x="320078" y="6677350"/>
            <a:ext cx="3672430" cy="213715"/>
          </a:xfrm>
          <a:prstGeom prst="rect">
            <a:avLst/>
          </a:prstGeom>
          <a:solidFill>
            <a:srgbClr val="FFFFFF"/>
          </a:solidFill>
          <a:ln w="22225">
            <a:solidFill>
              <a:srgbClr val="000000"/>
            </a:solidFill>
            <a:prstDash val="sysDot"/>
            <a:miter lim="800000"/>
            <a:headEnd/>
            <a:tailEnd/>
          </a:ln>
        </p:spPr>
        <p:txBody>
          <a:bodyPr vert="horz" wrap="square" lIns="74295" tIns="8890" rIns="74295" bIns="8890"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a:t>
            </a:r>
            <a:r>
              <a:rPr kumimoji="0" lang="en-US" altLang="ja-JP" sz="10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a:t>
            </a:r>
            <a:r>
              <a:rPr kumimoji="0" lang="ja-JP" altLang="en-US" sz="10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３）店舗の工事契約（令和</a:t>
            </a:r>
            <a:r>
              <a:rPr kumimoji="0" lang="en-US" altLang="ja-JP" sz="10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8</a:t>
            </a:r>
            <a:r>
              <a:rPr kumimoji="0" lang="ja-JP" altLang="en-US" sz="10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年</a:t>
            </a:r>
            <a:r>
              <a:rPr kumimoji="0" lang="en-US" altLang="ja-JP" sz="10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4</a:t>
            </a:r>
            <a:r>
              <a:rPr kumimoji="0" lang="ja-JP" altLang="en-US" sz="10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月</a:t>
            </a:r>
            <a:r>
              <a:rPr kumimoji="0" lang="en-US" altLang="ja-JP" sz="10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1</a:t>
            </a:r>
            <a:r>
              <a:rPr kumimoji="0" lang="ja-JP" altLang="en-US" sz="10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日～申請日まで）</a:t>
            </a:r>
            <a:endParaRPr kumimoji="0" lang="ja-JP" altLang="ja-JP" sz="18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p:txBody>
      </p:sp>
      <p:sp>
        <p:nvSpPr>
          <p:cNvPr id="90" name="四角形: 角を丸くする 89">
            <a:extLst>
              <a:ext uri="{FF2B5EF4-FFF2-40B4-BE49-F238E27FC236}">
                <a16:creationId xmlns:a16="http://schemas.microsoft.com/office/drawing/2014/main" id="{0AE16887-E2D2-1087-2495-C8CF44E479E7}"/>
              </a:ext>
            </a:extLst>
          </p:cNvPr>
          <p:cNvSpPr/>
          <p:nvPr/>
        </p:nvSpPr>
        <p:spPr>
          <a:xfrm>
            <a:off x="247253" y="6965186"/>
            <a:ext cx="6151097" cy="937713"/>
          </a:xfrm>
          <a:prstGeom prst="roundRect">
            <a:avLst/>
          </a:prstGeom>
          <a:noFill/>
          <a:ln>
            <a:noFill/>
            <a:prstDash val="sysDot"/>
          </a:ln>
        </p:spPr>
        <p:style>
          <a:lnRef idx="2">
            <a:schemeClr val="dk1"/>
          </a:lnRef>
          <a:fillRef idx="1">
            <a:schemeClr val="lt1"/>
          </a:fillRef>
          <a:effectRef idx="0">
            <a:schemeClr val="dk1"/>
          </a:effectRef>
          <a:fontRef idx="minor">
            <a:schemeClr val="dk1"/>
          </a:fontRef>
        </p:style>
        <p:txBody>
          <a:bodyPr rtlCol="0" anchor="ctr"/>
          <a:lstStyle/>
          <a:p>
            <a:r>
              <a:rPr kumimoji="1" lang="en-US" altLang="ja-JP" sz="900" dirty="0">
                <a:latin typeface="BIZ UDゴシック" panose="020B0400000000000000" pitchFamily="49" charset="-128"/>
                <a:ea typeface="BIZ UDゴシック" panose="020B0400000000000000" pitchFamily="49" charset="-128"/>
              </a:rPr>
              <a:t>※</a:t>
            </a:r>
            <a:r>
              <a:rPr kumimoji="1" lang="ja-JP" altLang="en-US" sz="900" dirty="0">
                <a:latin typeface="BIZ UDゴシック" panose="020B0400000000000000" pitchFamily="49" charset="-128"/>
                <a:ea typeface="BIZ UDゴシック" panose="020B0400000000000000" pitchFamily="49" charset="-128"/>
              </a:rPr>
              <a:t>１　商工相談員による事業計画の事前確認を行います。下記までご連絡のうえ、ご相談日の調整を行います。</a:t>
            </a:r>
            <a:endParaRPr kumimoji="1" lang="en-US" altLang="ja-JP" sz="900" dirty="0">
              <a:latin typeface="BIZ UDゴシック" panose="020B0400000000000000" pitchFamily="49" charset="-128"/>
              <a:ea typeface="BIZ UDゴシック" panose="020B0400000000000000" pitchFamily="49" charset="-128"/>
            </a:endParaRPr>
          </a:p>
          <a:p>
            <a:endParaRPr kumimoji="1" lang="en-US" altLang="ja-JP" sz="900" dirty="0">
              <a:latin typeface="BIZ UDゴシック" panose="020B0400000000000000" pitchFamily="49" charset="-128"/>
              <a:ea typeface="BIZ UDゴシック" panose="020B0400000000000000" pitchFamily="49" charset="-128"/>
            </a:endParaRPr>
          </a:p>
          <a:p>
            <a:endParaRPr kumimoji="1" lang="en-US" altLang="ja-JP" sz="900" dirty="0">
              <a:latin typeface="BIZ UDゴシック" panose="020B0400000000000000" pitchFamily="49" charset="-128"/>
              <a:ea typeface="BIZ UDゴシック" panose="020B0400000000000000" pitchFamily="49" charset="-128"/>
            </a:endParaRPr>
          </a:p>
          <a:p>
            <a:r>
              <a:rPr kumimoji="1" lang="ja-JP" altLang="en-US" sz="900" dirty="0">
                <a:latin typeface="BIZ UDゴシック" panose="020B0400000000000000" pitchFamily="49" charset="-128"/>
                <a:ea typeface="BIZ UDゴシック" panose="020B0400000000000000" pitchFamily="49" charset="-128"/>
              </a:rPr>
              <a:t>　　　</a:t>
            </a:r>
            <a:endParaRPr kumimoji="1" lang="en-US" altLang="ja-JP" sz="900" dirty="0">
              <a:latin typeface="BIZ UDゴシック" panose="020B0400000000000000" pitchFamily="49" charset="-128"/>
              <a:ea typeface="BIZ UDゴシック" panose="020B0400000000000000" pitchFamily="49" charset="-128"/>
            </a:endParaRPr>
          </a:p>
          <a:p>
            <a:r>
              <a:rPr kumimoji="1" lang="en-US" altLang="ja-JP" sz="900" dirty="0">
                <a:latin typeface="BIZ UDゴシック" panose="020B0400000000000000" pitchFamily="49" charset="-128"/>
                <a:ea typeface="BIZ UDゴシック" panose="020B0400000000000000" pitchFamily="49" charset="-128"/>
              </a:rPr>
              <a:t>※</a:t>
            </a:r>
            <a:r>
              <a:rPr kumimoji="1" lang="ja-JP" altLang="en-US" sz="900" dirty="0">
                <a:latin typeface="BIZ UDゴシック" panose="020B0400000000000000" pitchFamily="49" charset="-128"/>
                <a:ea typeface="BIZ UDゴシック" panose="020B0400000000000000" pitchFamily="49" charset="-128"/>
              </a:rPr>
              <a:t>２　申請期間終了後、審査会を実施します。</a:t>
            </a:r>
            <a:endParaRPr kumimoji="1" lang="en-US" altLang="ja-JP" sz="900" dirty="0">
              <a:latin typeface="BIZ UDゴシック" panose="020B0400000000000000" pitchFamily="49" charset="-128"/>
              <a:ea typeface="BIZ UDゴシック" panose="020B0400000000000000" pitchFamily="49" charset="-128"/>
            </a:endParaRPr>
          </a:p>
          <a:p>
            <a:r>
              <a:rPr kumimoji="1" lang="ja-JP" altLang="en-US" sz="900" dirty="0">
                <a:latin typeface="BIZ UDゴシック" panose="020B0400000000000000" pitchFamily="49" charset="-128"/>
                <a:ea typeface="BIZ UDゴシック" panose="020B0400000000000000" pitchFamily="49" charset="-128"/>
              </a:rPr>
              <a:t>　　　事業者の方には１０分程度でプレゼンテーションを行っていただきます。</a:t>
            </a:r>
          </a:p>
        </p:txBody>
      </p:sp>
      <p:sp>
        <p:nvSpPr>
          <p:cNvPr id="93" name="Text Box 81">
            <a:extLst>
              <a:ext uri="{FF2B5EF4-FFF2-40B4-BE49-F238E27FC236}">
                <a16:creationId xmlns:a16="http://schemas.microsoft.com/office/drawing/2014/main" id="{51653440-9143-ACE0-0420-0E2C927BB2F0}"/>
              </a:ext>
            </a:extLst>
          </p:cNvPr>
          <p:cNvSpPr txBox="1">
            <a:spLocks noChangeArrowheads="1"/>
          </p:cNvSpPr>
          <p:nvPr/>
        </p:nvSpPr>
        <p:spPr bwMode="auto">
          <a:xfrm>
            <a:off x="748963" y="7186560"/>
            <a:ext cx="380583" cy="325872"/>
          </a:xfrm>
          <a:prstGeom prst="rect">
            <a:avLst/>
          </a:prstGeom>
          <a:solidFill>
            <a:srgbClr val="FFFFFF">
              <a:alpha val="0"/>
            </a:srgbClr>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商工</a:t>
            </a:r>
            <a:endParaRPr kumimoji="0" lang="en-US" altLang="ja-JP" sz="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相談</a:t>
            </a:r>
            <a:endParaRPr kumimoji="0" lang="ja-JP"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94" name="テキスト ボックス 93">
            <a:extLst>
              <a:ext uri="{FF2B5EF4-FFF2-40B4-BE49-F238E27FC236}">
                <a16:creationId xmlns:a16="http://schemas.microsoft.com/office/drawing/2014/main" id="{EB740DA6-622A-76D7-5D7D-463C3591DEAC}"/>
              </a:ext>
            </a:extLst>
          </p:cNvPr>
          <p:cNvSpPr txBox="1"/>
          <p:nvPr/>
        </p:nvSpPr>
        <p:spPr>
          <a:xfrm>
            <a:off x="285464" y="7977020"/>
            <a:ext cx="6219086" cy="238969"/>
          </a:xfrm>
          <a:prstGeom prst="rect">
            <a:avLst/>
          </a:prstGeom>
          <a:solidFill>
            <a:schemeClr val="bg1">
              <a:lumMod val="50000"/>
            </a:schemeClr>
          </a:solidFill>
        </p:spPr>
        <p:txBody>
          <a:bodyPr wrap="square" rtlCol="0">
            <a:noAutofit/>
          </a:bodyPr>
          <a:lstStyle/>
          <a:p>
            <a:pPr>
              <a:lnSpc>
                <a:spcPts val="1200"/>
              </a:lnSpc>
            </a:pPr>
            <a:r>
              <a:rPr kumimoji="1" lang="ja-JP" altLang="en-US" sz="1200" dirty="0">
                <a:solidFill>
                  <a:schemeClr val="bg1"/>
                </a:solidFill>
                <a:latin typeface="BIZ UDPゴシック" panose="020B0400000000000000" pitchFamily="50" charset="-128"/>
                <a:ea typeface="BIZ UDPゴシック" panose="020B0400000000000000" pitchFamily="50" charset="-128"/>
              </a:rPr>
              <a:t>■ 申請にあたっての留意点</a:t>
            </a:r>
          </a:p>
        </p:txBody>
      </p:sp>
      <p:sp>
        <p:nvSpPr>
          <p:cNvPr id="95" name="四角形: 角を丸くする 94">
            <a:extLst>
              <a:ext uri="{FF2B5EF4-FFF2-40B4-BE49-F238E27FC236}">
                <a16:creationId xmlns:a16="http://schemas.microsoft.com/office/drawing/2014/main" id="{ED7DB8A0-7A51-0281-F60F-D367B63D7450}"/>
              </a:ext>
            </a:extLst>
          </p:cNvPr>
          <p:cNvSpPr/>
          <p:nvPr/>
        </p:nvSpPr>
        <p:spPr>
          <a:xfrm>
            <a:off x="1080347" y="7193059"/>
            <a:ext cx="5292723" cy="32586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u="sng" dirty="0">
                <a:solidFill>
                  <a:schemeClr val="tx1"/>
                </a:solidFill>
                <a:latin typeface="BIZ UDPゴシック" panose="020B0400000000000000" pitchFamily="50" charset="-128"/>
                <a:ea typeface="BIZ UDPゴシック" panose="020B0400000000000000" pitchFamily="50" charset="-128"/>
              </a:rPr>
              <a:t>時間</a:t>
            </a:r>
            <a:r>
              <a:rPr kumimoji="1" lang="ja-JP" altLang="en-US" sz="900" dirty="0">
                <a:solidFill>
                  <a:schemeClr val="tx1"/>
                </a:solidFill>
                <a:latin typeface="BIZ UDPゴシック" panose="020B0400000000000000" pitchFamily="50" charset="-128"/>
                <a:ea typeface="BIZ UDPゴシック" panose="020B0400000000000000" pitchFamily="50" charset="-128"/>
              </a:rPr>
              <a:t>：午前１０時から午後４時まで（１時間）</a:t>
            </a:r>
            <a:r>
              <a:rPr kumimoji="1" lang="ja-JP" altLang="en-US" sz="900" u="sng" dirty="0">
                <a:solidFill>
                  <a:schemeClr val="tx1"/>
                </a:solidFill>
                <a:latin typeface="BIZ UDPゴシック" panose="020B0400000000000000" pitchFamily="50" charset="-128"/>
                <a:ea typeface="BIZ UDPゴシック" panose="020B0400000000000000" pitchFamily="50" charset="-128"/>
              </a:rPr>
              <a:t>場所</a:t>
            </a:r>
            <a:r>
              <a:rPr kumimoji="1" lang="ja-JP" altLang="en-US" sz="900" dirty="0">
                <a:solidFill>
                  <a:schemeClr val="tx1"/>
                </a:solidFill>
                <a:latin typeface="BIZ UDPゴシック" panose="020B0400000000000000" pitchFamily="50" charset="-128"/>
                <a:ea typeface="BIZ UDPゴシック" panose="020B0400000000000000" pitchFamily="50" charset="-128"/>
              </a:rPr>
              <a:t>：台東区小島</a:t>
            </a:r>
            <a:r>
              <a:rPr kumimoji="1" lang="en-US" altLang="ja-JP" sz="900" dirty="0">
                <a:solidFill>
                  <a:schemeClr val="tx1"/>
                </a:solidFill>
                <a:latin typeface="BIZ UDPゴシック" panose="020B0400000000000000" pitchFamily="50" charset="-128"/>
                <a:ea typeface="BIZ UDPゴシック" panose="020B0400000000000000" pitchFamily="50" charset="-128"/>
              </a:rPr>
              <a:t>2-9-18</a:t>
            </a:r>
            <a:r>
              <a:rPr kumimoji="1" lang="ja-JP" altLang="en-US" sz="900" dirty="0">
                <a:solidFill>
                  <a:schemeClr val="tx1"/>
                </a:solidFill>
                <a:latin typeface="BIZ UDPゴシック" panose="020B0400000000000000" pitchFamily="50" charset="-128"/>
                <a:ea typeface="BIZ UDPゴシック" panose="020B0400000000000000" pitchFamily="50" charset="-128"/>
              </a:rPr>
              <a:t>（台東区中小企業振興センター内）　</a:t>
            </a:r>
          </a:p>
          <a:p>
            <a:r>
              <a:rPr kumimoji="1" lang="ja-JP" altLang="en-US" sz="900" u="sng" dirty="0">
                <a:solidFill>
                  <a:schemeClr val="tx1"/>
                </a:solidFill>
                <a:latin typeface="BIZ UDPゴシック" panose="020B0400000000000000" pitchFamily="50" charset="-128"/>
                <a:ea typeface="BIZ UDPゴシック" panose="020B0400000000000000" pitchFamily="50" charset="-128"/>
              </a:rPr>
              <a:t>事前予約制</a:t>
            </a:r>
            <a:r>
              <a:rPr kumimoji="1" lang="ja-JP" altLang="en-US" sz="900" dirty="0">
                <a:solidFill>
                  <a:schemeClr val="tx1"/>
                </a:solidFill>
                <a:latin typeface="BIZ UDPゴシック" panose="020B0400000000000000" pitchFamily="50" charset="-128"/>
                <a:ea typeface="BIZ UDPゴシック" panose="020B0400000000000000" pitchFamily="50" charset="-128"/>
              </a:rPr>
              <a:t>：</a:t>
            </a:r>
            <a:r>
              <a:rPr kumimoji="1" lang="en-US" altLang="ja-JP" sz="900" dirty="0">
                <a:solidFill>
                  <a:schemeClr val="tx1"/>
                </a:solidFill>
                <a:latin typeface="BIZ UDPゴシック" panose="020B0400000000000000" pitchFamily="50" charset="-128"/>
                <a:ea typeface="BIZ UDPゴシック" panose="020B0400000000000000" pitchFamily="50" charset="-128"/>
              </a:rPr>
              <a:t>6</a:t>
            </a:r>
            <a:r>
              <a:rPr kumimoji="1" lang="ja-JP" altLang="en-US" sz="900" dirty="0">
                <a:solidFill>
                  <a:schemeClr val="tx1"/>
                </a:solidFill>
                <a:latin typeface="BIZ UDPゴシック" panose="020B0400000000000000" pitchFamily="50" charset="-128"/>
                <a:ea typeface="BIZ UDPゴシック" panose="020B0400000000000000" pitchFamily="50" charset="-128"/>
              </a:rPr>
              <a:t>月までに相談を受けていただく必要があるためお早目にお申込みください。</a:t>
            </a:r>
          </a:p>
        </p:txBody>
      </p:sp>
      <p:sp>
        <p:nvSpPr>
          <p:cNvPr id="96" name="四角形: 角を丸くする 95">
            <a:extLst>
              <a:ext uri="{FF2B5EF4-FFF2-40B4-BE49-F238E27FC236}">
                <a16:creationId xmlns:a16="http://schemas.microsoft.com/office/drawing/2014/main" id="{5FB74456-4DC3-F757-C302-41C2AA9E63C8}"/>
              </a:ext>
            </a:extLst>
          </p:cNvPr>
          <p:cNvSpPr/>
          <p:nvPr/>
        </p:nvSpPr>
        <p:spPr>
          <a:xfrm>
            <a:off x="371620" y="7970524"/>
            <a:ext cx="6151098" cy="1082257"/>
          </a:xfrm>
          <a:prstGeom prst="roundRect">
            <a:avLst/>
          </a:prstGeom>
          <a:noFill/>
          <a:ln>
            <a:noFill/>
            <a:prstDash val="sysDot"/>
          </a:ln>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900" dirty="0">
              <a:latin typeface="BIZ UDゴシック" panose="020B0400000000000000" pitchFamily="49" charset="-128"/>
              <a:ea typeface="BIZ UDゴシック" panose="020B0400000000000000" pitchFamily="49" charset="-128"/>
            </a:endParaRPr>
          </a:p>
        </p:txBody>
      </p:sp>
      <p:sp>
        <p:nvSpPr>
          <p:cNvPr id="98" name="テキスト ボックス 97">
            <a:extLst>
              <a:ext uri="{FF2B5EF4-FFF2-40B4-BE49-F238E27FC236}">
                <a16:creationId xmlns:a16="http://schemas.microsoft.com/office/drawing/2014/main" id="{3C552042-63F0-F908-43D4-106DFBC4EF4D}"/>
              </a:ext>
            </a:extLst>
          </p:cNvPr>
          <p:cNvSpPr txBox="1"/>
          <p:nvPr/>
        </p:nvSpPr>
        <p:spPr>
          <a:xfrm>
            <a:off x="205044" y="8312829"/>
            <a:ext cx="6360884" cy="1323439"/>
          </a:xfrm>
          <a:prstGeom prst="rect">
            <a:avLst/>
          </a:prstGeom>
          <a:noFill/>
        </p:spPr>
        <p:txBody>
          <a:bodyPr wrap="square">
            <a:spAutoFit/>
          </a:bodyPr>
          <a:lstStyle/>
          <a:p>
            <a:r>
              <a:rPr lang="ja-JP" altLang="en-US" sz="1000" dirty="0">
                <a:latin typeface="BIZ UDPゴシック" panose="020B0400000000000000" pitchFamily="50" charset="-128"/>
                <a:ea typeface="BIZ UDPゴシック" panose="020B0400000000000000" pitchFamily="50" charset="-128"/>
              </a:rPr>
              <a:t>○　申請は、必ず事前に電話で予約のうえ、産業振興課までご持参ください。（郵送での受付は行っていません。）○　なお、申請時には、申請事業の内容について、詳しくお聞きしますので、説明のできる方がお越しください。</a:t>
            </a:r>
            <a:endParaRPr lang="en-US" altLang="ja-JP" sz="1000" dirty="0">
              <a:latin typeface="BIZ UDPゴシック" panose="020B0400000000000000" pitchFamily="50" charset="-128"/>
              <a:ea typeface="BIZ UDPゴシック" panose="020B0400000000000000" pitchFamily="50" charset="-128"/>
            </a:endParaRPr>
          </a:p>
          <a:p>
            <a:r>
              <a:rPr lang="ja-JP" altLang="en-US" sz="1000" dirty="0">
                <a:latin typeface="BIZ UDPゴシック" panose="020B0400000000000000" pitchFamily="50" charset="-128"/>
                <a:ea typeface="BIZ UDPゴシック" panose="020B0400000000000000" pitchFamily="50" charset="-128"/>
              </a:rPr>
              <a:t>○　申請後、店舗立地など事業計画の変更はできません。資金繰りや事業計画等をよくご検討の上、お申込みくだ</a:t>
            </a:r>
            <a:endParaRPr lang="en-US" altLang="ja-JP" sz="1000" dirty="0">
              <a:latin typeface="BIZ UDPゴシック" panose="020B0400000000000000" pitchFamily="50" charset="-128"/>
              <a:ea typeface="BIZ UDPゴシック" panose="020B0400000000000000" pitchFamily="50" charset="-128"/>
            </a:endParaRPr>
          </a:p>
          <a:p>
            <a:r>
              <a:rPr lang="ja-JP" altLang="en-US" sz="1000" dirty="0">
                <a:latin typeface="BIZ UDPゴシック" panose="020B0400000000000000" pitchFamily="50" charset="-128"/>
                <a:ea typeface="BIZ UDPゴシック" panose="020B0400000000000000" pitchFamily="50" charset="-128"/>
              </a:rPr>
              <a:t>　　 さい。</a:t>
            </a:r>
            <a:endParaRPr lang="en-US" altLang="ja-JP" sz="1000" dirty="0">
              <a:latin typeface="BIZ UDPゴシック" panose="020B0400000000000000" pitchFamily="50" charset="-128"/>
              <a:ea typeface="BIZ UDPゴシック" panose="020B0400000000000000" pitchFamily="50" charset="-128"/>
            </a:endParaRPr>
          </a:p>
          <a:p>
            <a:r>
              <a:rPr lang="ja-JP" altLang="en-US" sz="1000" dirty="0">
                <a:latin typeface="BIZ UDPゴシック" panose="020B0400000000000000" pitchFamily="50" charset="-128"/>
                <a:ea typeface="BIZ UDPゴシック" panose="020B0400000000000000" pitchFamily="50" charset="-128"/>
              </a:rPr>
              <a:t>○　工事の契約は、令和８年</a:t>
            </a:r>
            <a:r>
              <a:rPr lang="en-US" altLang="ja-JP" sz="1000" dirty="0">
                <a:latin typeface="BIZ UDPゴシック" panose="020B0400000000000000" pitchFamily="50" charset="-128"/>
                <a:ea typeface="BIZ UDPゴシック" panose="020B0400000000000000" pitchFamily="50" charset="-128"/>
              </a:rPr>
              <a:t>4</a:t>
            </a:r>
            <a:r>
              <a:rPr lang="ja-JP" altLang="en-US" sz="1000" dirty="0">
                <a:latin typeface="BIZ UDPゴシック" panose="020B0400000000000000" pitchFamily="50" charset="-128"/>
                <a:ea typeface="BIZ UDPゴシック" panose="020B0400000000000000" pitchFamily="50" charset="-128"/>
              </a:rPr>
              <a:t>月</a:t>
            </a:r>
            <a:r>
              <a:rPr lang="en-US" altLang="ja-JP" sz="1000" dirty="0">
                <a:latin typeface="BIZ UDPゴシック" panose="020B0400000000000000" pitchFamily="50" charset="-128"/>
                <a:ea typeface="BIZ UDPゴシック" panose="020B0400000000000000" pitchFamily="50" charset="-128"/>
              </a:rPr>
              <a:t>1</a:t>
            </a:r>
            <a:r>
              <a:rPr lang="ja-JP" altLang="en-US" sz="1000" dirty="0">
                <a:latin typeface="BIZ UDPゴシック" panose="020B0400000000000000" pitchFamily="50" charset="-128"/>
                <a:ea typeface="BIZ UDPゴシック" panose="020B0400000000000000" pitchFamily="50" charset="-128"/>
              </a:rPr>
              <a:t>日から申請日までに契約してください。</a:t>
            </a:r>
            <a:endParaRPr lang="en-US" altLang="ja-JP" sz="1000" dirty="0">
              <a:latin typeface="BIZ UDPゴシック" panose="020B0400000000000000" pitchFamily="50" charset="-128"/>
              <a:ea typeface="BIZ UDPゴシック" panose="020B0400000000000000" pitchFamily="50" charset="-128"/>
            </a:endParaRPr>
          </a:p>
          <a:p>
            <a:r>
              <a:rPr lang="ja-JP" altLang="en-US" sz="1000" dirty="0">
                <a:latin typeface="BIZ UDPゴシック" panose="020B0400000000000000" pitchFamily="50" charset="-128"/>
                <a:ea typeface="BIZ UDPゴシック" panose="020B0400000000000000" pitchFamily="50" charset="-128"/>
              </a:rPr>
              <a:t>〇　申請年度の</a:t>
            </a:r>
            <a:r>
              <a:rPr lang="en-US" altLang="ja-JP" sz="1000" dirty="0">
                <a:latin typeface="BIZ UDPゴシック" panose="020B0400000000000000" pitchFamily="50" charset="-128"/>
                <a:ea typeface="BIZ UDPゴシック" panose="020B0400000000000000" pitchFamily="50" charset="-128"/>
              </a:rPr>
              <a:t>4</a:t>
            </a:r>
            <a:r>
              <a:rPr lang="ja-JP" altLang="en-US" sz="1000" dirty="0">
                <a:latin typeface="BIZ UDPゴシック" panose="020B0400000000000000" pitchFamily="50" charset="-128"/>
                <a:ea typeface="BIZ UDPゴシック" panose="020B0400000000000000" pitchFamily="50" charset="-128"/>
              </a:rPr>
              <a:t>月</a:t>
            </a:r>
            <a:r>
              <a:rPr lang="en-US" altLang="ja-JP" sz="1000" dirty="0">
                <a:latin typeface="BIZ UDPゴシック" panose="020B0400000000000000" pitchFamily="50" charset="-128"/>
                <a:ea typeface="BIZ UDPゴシック" panose="020B0400000000000000" pitchFamily="50" charset="-128"/>
              </a:rPr>
              <a:t>1</a:t>
            </a:r>
            <a:r>
              <a:rPr lang="ja-JP" altLang="en-US" sz="1000" dirty="0">
                <a:latin typeface="BIZ UDPゴシック" panose="020B0400000000000000" pitchFamily="50" charset="-128"/>
                <a:ea typeface="BIZ UDPゴシック" panose="020B0400000000000000" pitchFamily="50" charset="-128"/>
              </a:rPr>
              <a:t>日以降であれば、申請前に工事の着工をしていても問題ありません。</a:t>
            </a:r>
          </a:p>
          <a:p>
            <a:r>
              <a:rPr lang="ja-JP" altLang="en-US" sz="1000" dirty="0">
                <a:latin typeface="BIZ UDPゴシック" panose="020B0400000000000000" pitchFamily="50" charset="-128"/>
                <a:ea typeface="BIZ UDPゴシック" panose="020B0400000000000000" pitchFamily="50" charset="-128"/>
              </a:rPr>
              <a:t>○　補助金の交付は上記の⑧実績報告書の審査後（令和９年</a:t>
            </a:r>
            <a:r>
              <a:rPr lang="en-US" altLang="ja-JP" sz="1000" dirty="0">
                <a:latin typeface="BIZ UDPゴシック" panose="020B0400000000000000" pitchFamily="50" charset="-128"/>
                <a:ea typeface="BIZ UDPゴシック" panose="020B0400000000000000" pitchFamily="50" charset="-128"/>
              </a:rPr>
              <a:t>4</a:t>
            </a:r>
            <a:r>
              <a:rPr lang="ja-JP" altLang="en-US" sz="1000" dirty="0">
                <a:latin typeface="BIZ UDPゴシック" panose="020B0400000000000000" pitchFamily="50" charset="-128"/>
                <a:ea typeface="BIZ UDPゴシック" panose="020B0400000000000000" pitchFamily="50" charset="-128"/>
              </a:rPr>
              <a:t>月～</a:t>
            </a:r>
            <a:r>
              <a:rPr lang="en-US" altLang="ja-JP" sz="1000" dirty="0">
                <a:latin typeface="BIZ UDPゴシック" panose="020B0400000000000000" pitchFamily="50" charset="-128"/>
                <a:ea typeface="BIZ UDPゴシック" panose="020B0400000000000000" pitchFamily="50" charset="-128"/>
              </a:rPr>
              <a:t>5</a:t>
            </a:r>
            <a:r>
              <a:rPr lang="ja-JP" altLang="en-US" sz="1000" dirty="0">
                <a:latin typeface="BIZ UDPゴシック" panose="020B0400000000000000" pitchFamily="50" charset="-128"/>
                <a:ea typeface="BIZ UDPゴシック" panose="020B0400000000000000" pitchFamily="50" charset="-128"/>
              </a:rPr>
              <a:t>月）になります。</a:t>
            </a:r>
            <a:endParaRPr lang="en-US" altLang="ja-JP" sz="1000" dirty="0">
              <a:latin typeface="BIZ UDPゴシック" panose="020B0400000000000000" pitchFamily="50" charset="-128"/>
              <a:ea typeface="BIZ UDPゴシック" panose="020B0400000000000000" pitchFamily="50" charset="-128"/>
            </a:endParaRPr>
          </a:p>
          <a:p>
            <a:r>
              <a:rPr lang="ja-JP" altLang="en-US" sz="1000" dirty="0">
                <a:latin typeface="BIZ UDPゴシック" panose="020B0400000000000000" pitchFamily="50" charset="-128"/>
                <a:ea typeface="BIZ UDPゴシック" panose="020B0400000000000000" pitchFamily="50" charset="-128"/>
              </a:rPr>
              <a:t>　　 </a:t>
            </a:r>
            <a:r>
              <a:rPr lang="en-US" altLang="ja-JP" sz="1000" dirty="0">
                <a:latin typeface="BIZ UDPゴシック" panose="020B0400000000000000" pitchFamily="50" charset="-128"/>
                <a:ea typeface="BIZ UDPゴシック" panose="020B0400000000000000" pitchFamily="50" charset="-128"/>
              </a:rPr>
              <a:t>1</a:t>
            </a:r>
            <a:r>
              <a:rPr lang="ja-JP" altLang="en-US" sz="1000" dirty="0">
                <a:latin typeface="BIZ UDPゴシック" panose="020B0400000000000000" pitchFamily="50" charset="-128"/>
                <a:ea typeface="BIZ UDPゴシック" panose="020B0400000000000000" pitchFamily="50" charset="-128"/>
              </a:rPr>
              <a:t>か月程度の時間を要するので、余裕を持って書類をご提出ください。</a:t>
            </a:r>
            <a:endParaRPr lang="en-US" altLang="ja-JP" sz="1000" dirty="0">
              <a:latin typeface="BIZ UDPゴシック" panose="020B0400000000000000" pitchFamily="50" charset="-128"/>
              <a:ea typeface="BIZ UDPゴシック" panose="020B0400000000000000" pitchFamily="50" charset="-128"/>
            </a:endParaRPr>
          </a:p>
        </p:txBody>
      </p:sp>
      <p:sp>
        <p:nvSpPr>
          <p:cNvPr id="99" name="テキスト ボックス 98">
            <a:extLst>
              <a:ext uri="{FF2B5EF4-FFF2-40B4-BE49-F238E27FC236}">
                <a16:creationId xmlns:a16="http://schemas.microsoft.com/office/drawing/2014/main" id="{A2012BC7-944E-F786-D165-B0A2ED392570}"/>
              </a:ext>
            </a:extLst>
          </p:cNvPr>
          <p:cNvSpPr txBox="1"/>
          <p:nvPr/>
        </p:nvSpPr>
        <p:spPr>
          <a:xfrm>
            <a:off x="3180138" y="4487516"/>
            <a:ext cx="628777" cy="246221"/>
          </a:xfrm>
          <a:prstGeom prst="rect">
            <a:avLst/>
          </a:prstGeom>
          <a:noFill/>
        </p:spPr>
        <p:txBody>
          <a:bodyPr wrap="square">
            <a:spAutoFit/>
          </a:bodyPr>
          <a:lstStyle/>
          <a:p>
            <a:pPr algn="ctr">
              <a:lnSpc>
                <a:spcPts val="1200"/>
              </a:lnSpc>
            </a:pPr>
            <a:r>
              <a:rPr lang="ja-JP" altLang="en-US" sz="1000" b="1" dirty="0">
                <a:latin typeface="BIZ UDPゴシック" panose="020B0400000000000000" pitchFamily="50" charset="-128"/>
                <a:ea typeface="BIZ UDPゴシック" panose="020B0400000000000000" pitchFamily="50" charset="-128"/>
              </a:rPr>
              <a:t>９月頃</a:t>
            </a:r>
          </a:p>
        </p:txBody>
      </p:sp>
      <p:sp>
        <p:nvSpPr>
          <p:cNvPr id="100" name="テキスト ボックス 99">
            <a:extLst>
              <a:ext uri="{FF2B5EF4-FFF2-40B4-BE49-F238E27FC236}">
                <a16:creationId xmlns:a16="http://schemas.microsoft.com/office/drawing/2014/main" id="{1E774352-5F23-286A-DC73-E6E1C00C09F5}"/>
              </a:ext>
            </a:extLst>
          </p:cNvPr>
          <p:cNvSpPr txBox="1"/>
          <p:nvPr/>
        </p:nvSpPr>
        <p:spPr>
          <a:xfrm>
            <a:off x="3545881" y="4481940"/>
            <a:ext cx="1341297" cy="246221"/>
          </a:xfrm>
          <a:prstGeom prst="rect">
            <a:avLst/>
          </a:prstGeom>
          <a:noFill/>
        </p:spPr>
        <p:txBody>
          <a:bodyPr wrap="square">
            <a:spAutoFit/>
          </a:bodyPr>
          <a:lstStyle/>
          <a:p>
            <a:pPr algn="ctr">
              <a:lnSpc>
                <a:spcPts val="1200"/>
              </a:lnSpc>
            </a:pPr>
            <a:r>
              <a:rPr lang="ja-JP" altLang="en-US" sz="1000" b="1" dirty="0">
                <a:latin typeface="BIZ UDPゴシック" panose="020B0400000000000000" pitchFamily="50" charset="-128"/>
                <a:ea typeface="BIZ UDPゴシック" panose="020B0400000000000000" pitchFamily="50" charset="-128"/>
              </a:rPr>
              <a:t>＜～令和</a:t>
            </a:r>
            <a:r>
              <a:rPr lang="en-US" altLang="ja-JP" sz="1000" b="1" dirty="0">
                <a:latin typeface="BIZ UDPゴシック" panose="020B0400000000000000" pitchFamily="50" charset="-128"/>
                <a:ea typeface="BIZ UDPゴシック" panose="020B0400000000000000" pitchFamily="50" charset="-128"/>
              </a:rPr>
              <a:t>9</a:t>
            </a:r>
            <a:r>
              <a:rPr lang="ja-JP" altLang="en-US" sz="1000" b="1" dirty="0">
                <a:latin typeface="BIZ UDPゴシック" panose="020B0400000000000000" pitchFamily="50" charset="-128"/>
                <a:ea typeface="BIZ UDPゴシック" panose="020B0400000000000000" pitchFamily="50" charset="-128"/>
              </a:rPr>
              <a:t>年２月＞</a:t>
            </a:r>
          </a:p>
        </p:txBody>
      </p:sp>
      <p:sp>
        <p:nvSpPr>
          <p:cNvPr id="101" name="テキスト ボックス 100">
            <a:extLst>
              <a:ext uri="{FF2B5EF4-FFF2-40B4-BE49-F238E27FC236}">
                <a16:creationId xmlns:a16="http://schemas.microsoft.com/office/drawing/2014/main" id="{BB4B1EBB-BC54-3514-903A-C5509EBF69BF}"/>
              </a:ext>
            </a:extLst>
          </p:cNvPr>
          <p:cNvSpPr txBox="1"/>
          <p:nvPr/>
        </p:nvSpPr>
        <p:spPr>
          <a:xfrm>
            <a:off x="4672151" y="4429394"/>
            <a:ext cx="709768" cy="400110"/>
          </a:xfrm>
          <a:prstGeom prst="rect">
            <a:avLst/>
          </a:prstGeom>
          <a:noFill/>
        </p:spPr>
        <p:txBody>
          <a:bodyPr wrap="square">
            <a:spAutoFit/>
          </a:bodyPr>
          <a:lstStyle/>
          <a:p>
            <a:pPr algn="ctr">
              <a:lnSpc>
                <a:spcPts val="1200"/>
              </a:lnSpc>
            </a:pPr>
            <a:r>
              <a:rPr lang="ja-JP" altLang="en-US" sz="1000" b="1" dirty="0">
                <a:latin typeface="BIZ UDPゴシック" panose="020B0400000000000000" pitchFamily="50" charset="-128"/>
                <a:ea typeface="BIZ UDPゴシック" panose="020B0400000000000000" pitchFamily="50" charset="-128"/>
              </a:rPr>
              <a:t>＜</a:t>
            </a:r>
            <a:r>
              <a:rPr lang="en-US" altLang="ja-JP" sz="1000" b="1" dirty="0">
                <a:latin typeface="BIZ UDPゴシック" panose="020B0400000000000000" pitchFamily="50" charset="-128"/>
                <a:ea typeface="BIZ UDPゴシック" panose="020B0400000000000000" pitchFamily="50" charset="-128"/>
              </a:rPr>
              <a:t>2</a:t>
            </a:r>
            <a:r>
              <a:rPr lang="ja-JP" altLang="en-US" sz="1000" b="1" dirty="0">
                <a:latin typeface="BIZ UDPゴシック" panose="020B0400000000000000" pitchFamily="50" charset="-128"/>
                <a:ea typeface="BIZ UDPゴシック" panose="020B0400000000000000" pitchFamily="50" charset="-128"/>
              </a:rPr>
              <a:t>月末締切＞</a:t>
            </a:r>
          </a:p>
        </p:txBody>
      </p:sp>
      <p:sp>
        <p:nvSpPr>
          <p:cNvPr id="102" name="テキスト ボックス 101">
            <a:extLst>
              <a:ext uri="{FF2B5EF4-FFF2-40B4-BE49-F238E27FC236}">
                <a16:creationId xmlns:a16="http://schemas.microsoft.com/office/drawing/2014/main" id="{4CAF55AF-8BBE-10FF-507E-C53DF63F0AB7}"/>
              </a:ext>
            </a:extLst>
          </p:cNvPr>
          <p:cNvSpPr txBox="1"/>
          <p:nvPr/>
        </p:nvSpPr>
        <p:spPr>
          <a:xfrm>
            <a:off x="5449839" y="4459045"/>
            <a:ext cx="1037888" cy="246221"/>
          </a:xfrm>
          <a:prstGeom prst="rect">
            <a:avLst/>
          </a:prstGeom>
          <a:noFill/>
        </p:spPr>
        <p:txBody>
          <a:bodyPr wrap="square">
            <a:spAutoFit/>
          </a:bodyPr>
          <a:lstStyle/>
          <a:p>
            <a:pPr algn="ctr">
              <a:lnSpc>
                <a:spcPts val="1200"/>
              </a:lnSpc>
            </a:pPr>
            <a:r>
              <a:rPr lang="ja-JP" altLang="en-US" sz="1000" b="1" dirty="0">
                <a:latin typeface="BIZ UDPゴシック" panose="020B0400000000000000" pitchFamily="50" charset="-128"/>
                <a:ea typeface="BIZ UDPゴシック" panose="020B0400000000000000" pitchFamily="50" charset="-128"/>
              </a:rPr>
              <a:t>４月～５月</a:t>
            </a:r>
          </a:p>
        </p:txBody>
      </p:sp>
      <p:sp>
        <p:nvSpPr>
          <p:cNvPr id="74" name="Rectangle 67">
            <a:extLst>
              <a:ext uri="{FF2B5EF4-FFF2-40B4-BE49-F238E27FC236}">
                <a16:creationId xmlns:a16="http://schemas.microsoft.com/office/drawing/2014/main" id="{C0F8E74D-EF91-51A1-01CE-4D04C5B8D696}"/>
              </a:ext>
            </a:extLst>
          </p:cNvPr>
          <p:cNvSpPr>
            <a:spLocks noChangeArrowheads="1"/>
          </p:cNvSpPr>
          <p:nvPr/>
        </p:nvSpPr>
        <p:spPr bwMode="auto">
          <a:xfrm>
            <a:off x="6131488" y="4819163"/>
            <a:ext cx="373062" cy="1726218"/>
          </a:xfrm>
          <a:prstGeom prst="rect">
            <a:avLst/>
          </a:prstGeom>
          <a:solidFill>
            <a:srgbClr val="FFFFFF"/>
          </a:solidFill>
          <a:ln w="15875">
            <a:solidFill>
              <a:srgbClr val="000000"/>
            </a:solidFill>
            <a:miter lim="800000"/>
            <a:headEnd/>
            <a:tailEnd/>
          </a:ln>
        </p:spPr>
        <p:txBody>
          <a:bodyPr vert="eaVert" wrap="square" lIns="74295" tIns="8890" rIns="74295" bIns="8890" numCol="1" anchor="ctr" anchorCtr="0" compatLnSpc="1">
            <a:prstTxWarp prst="textNoShape">
              <a:avLst/>
            </a:prstTxWarp>
          </a:body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⑨補助金の交付</a:t>
            </a:r>
            <a:endParaRPr kumimoji="0" lang="ja-JP" altLang="ja-JP" sz="1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grpSp>
        <p:nvGrpSpPr>
          <p:cNvPr id="16" name="グループ化 15">
            <a:extLst>
              <a:ext uri="{FF2B5EF4-FFF2-40B4-BE49-F238E27FC236}">
                <a16:creationId xmlns:a16="http://schemas.microsoft.com/office/drawing/2014/main" id="{638C1A76-533E-4423-BA1D-A1BCDF9A0E60}"/>
              </a:ext>
            </a:extLst>
          </p:cNvPr>
          <p:cNvGrpSpPr/>
          <p:nvPr/>
        </p:nvGrpSpPr>
        <p:grpSpPr>
          <a:xfrm>
            <a:off x="366653" y="4823068"/>
            <a:ext cx="5762293" cy="1727040"/>
            <a:chOff x="366653" y="4823068"/>
            <a:chExt cx="5762293" cy="1727040"/>
          </a:xfrm>
        </p:grpSpPr>
        <p:sp>
          <p:nvSpPr>
            <p:cNvPr id="66" name="Rectangle 62">
              <a:extLst>
                <a:ext uri="{FF2B5EF4-FFF2-40B4-BE49-F238E27FC236}">
                  <a16:creationId xmlns:a16="http://schemas.microsoft.com/office/drawing/2014/main" id="{355516E1-22F5-290E-345E-60597AABC04B}"/>
                </a:ext>
              </a:extLst>
            </p:cNvPr>
            <p:cNvSpPr>
              <a:spLocks noChangeArrowheads="1"/>
            </p:cNvSpPr>
            <p:nvPr/>
          </p:nvSpPr>
          <p:spPr bwMode="auto">
            <a:xfrm>
              <a:off x="1530500" y="4823068"/>
              <a:ext cx="323073" cy="1703597"/>
            </a:xfrm>
            <a:prstGeom prst="rect">
              <a:avLst/>
            </a:prstGeom>
            <a:solidFill>
              <a:srgbClr val="FFFFFF"/>
            </a:solidFill>
            <a:ln w="15875">
              <a:solidFill>
                <a:srgbClr val="000000"/>
              </a:solidFill>
              <a:miter lim="800000"/>
              <a:headEnd/>
              <a:tailEnd/>
            </a:ln>
          </p:spPr>
          <p:txBody>
            <a:bodyPr vert="eaVert" wrap="square" lIns="74295" tIns="8890" rIns="74295" bIns="8890" numCol="1" anchor="ctr" anchorCtr="0" compatLnSpc="1">
              <a:prstTxWarp prst="textNoShape">
                <a:avLst/>
              </a:prstTxWarp>
            </a:body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③</a:t>
              </a:r>
              <a:r>
                <a:rPr kumimoji="0" lang="ja-JP" altLang="en-US"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交付申請・商工相談</a:t>
              </a:r>
              <a:r>
                <a:rPr kumimoji="0" lang="ja-JP" altLang="en-US" sz="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en-US" altLang="ja-JP" sz="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１）</a:t>
              </a:r>
              <a:endParaRPr kumimoji="0" lang="ja-JP" altLang="ja-JP" sz="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67" name="Rectangle 59">
              <a:extLst>
                <a:ext uri="{FF2B5EF4-FFF2-40B4-BE49-F238E27FC236}">
                  <a16:creationId xmlns:a16="http://schemas.microsoft.com/office/drawing/2014/main" id="{F672527E-677A-3F24-409D-4D3638AB781B}"/>
                </a:ext>
              </a:extLst>
            </p:cNvPr>
            <p:cNvSpPr>
              <a:spLocks noChangeArrowheads="1"/>
            </p:cNvSpPr>
            <p:nvPr/>
          </p:nvSpPr>
          <p:spPr bwMode="auto">
            <a:xfrm>
              <a:off x="366653" y="4838049"/>
              <a:ext cx="297694" cy="1703596"/>
            </a:xfrm>
            <a:prstGeom prst="rect">
              <a:avLst/>
            </a:prstGeom>
            <a:solidFill>
              <a:srgbClr val="FFFFFF"/>
            </a:solidFill>
            <a:ln w="15875">
              <a:solidFill>
                <a:srgbClr val="000000"/>
              </a:solidFill>
              <a:miter lim="800000"/>
              <a:headEnd/>
              <a:tailEnd/>
            </a:ln>
          </p:spPr>
          <p:txBody>
            <a:bodyPr vert="eaVert" wrap="square" lIns="74295" tIns="8890" rIns="74295" bIns="8890" numCol="1" anchor="ctr" anchorCtr="0" compatLnSpc="1">
              <a:prstTxWarp prst="textNoShape">
                <a:avLst/>
              </a:prstTxWarp>
            </a:body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①</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商店街への事前報告</a:t>
              </a:r>
              <a:endParaRPr kumimoji="0" lang="ja-JP" altLang="ja-JP" sz="1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68" name="Rectangle 60">
              <a:extLst>
                <a:ext uri="{FF2B5EF4-FFF2-40B4-BE49-F238E27FC236}">
                  <a16:creationId xmlns:a16="http://schemas.microsoft.com/office/drawing/2014/main" id="{F76C5FCF-DEB1-A917-8233-268489C8F3FB}"/>
                </a:ext>
              </a:extLst>
            </p:cNvPr>
            <p:cNvSpPr>
              <a:spLocks noChangeArrowheads="1"/>
            </p:cNvSpPr>
            <p:nvPr/>
          </p:nvSpPr>
          <p:spPr bwMode="auto">
            <a:xfrm>
              <a:off x="917090" y="4829504"/>
              <a:ext cx="309982" cy="1694004"/>
            </a:xfrm>
            <a:prstGeom prst="rect">
              <a:avLst/>
            </a:prstGeom>
            <a:solidFill>
              <a:srgbClr val="FFFFFF"/>
            </a:solidFill>
            <a:ln w="15875">
              <a:solidFill>
                <a:srgbClr val="000000"/>
              </a:solidFill>
              <a:miter lim="800000"/>
              <a:headEnd/>
              <a:tailEnd/>
            </a:ln>
          </p:spPr>
          <p:txBody>
            <a:bodyPr vert="eaVert" wrap="square" lIns="74295" tIns="8890" rIns="74295" bIns="8890" numCol="1" anchor="ctr" anchorCtr="0" compatLnSpc="1">
              <a:prstTxWarp prst="textNoShape">
                <a:avLst/>
              </a:prstTxWarp>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②</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書類作成</a:t>
              </a:r>
              <a:endParaRPr kumimoji="0" lang="ja-JP" altLang="ja-JP" sz="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69" name="Rectangle 61">
              <a:extLst>
                <a:ext uri="{FF2B5EF4-FFF2-40B4-BE49-F238E27FC236}">
                  <a16:creationId xmlns:a16="http://schemas.microsoft.com/office/drawing/2014/main" id="{49144F17-FE90-07AD-252C-DDCA17FD4399}"/>
                </a:ext>
              </a:extLst>
            </p:cNvPr>
            <p:cNvSpPr>
              <a:spLocks noChangeArrowheads="1"/>
            </p:cNvSpPr>
            <p:nvPr/>
          </p:nvSpPr>
          <p:spPr bwMode="auto">
            <a:xfrm>
              <a:off x="2773822" y="4846509"/>
              <a:ext cx="336709" cy="1703599"/>
            </a:xfrm>
            <a:prstGeom prst="rect">
              <a:avLst/>
            </a:prstGeom>
            <a:solidFill>
              <a:srgbClr val="FFFFFF"/>
            </a:solidFill>
            <a:ln w="15875">
              <a:solidFill>
                <a:srgbClr val="000000"/>
              </a:solidFill>
              <a:miter lim="800000"/>
              <a:headEnd/>
              <a:tailEnd/>
            </a:ln>
          </p:spPr>
          <p:txBody>
            <a:bodyPr vert="eaVert" wrap="square" lIns="74295" tIns="8890" rIns="74295" bIns="8890" numCol="1" anchor="ctr" anchorCtr="0" compatLnSpc="1">
              <a:prstTxWarp prst="textNoShape">
                <a:avLst/>
              </a:prstTxWarp>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④</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第２次審査会（</a:t>
              </a:r>
              <a:r>
                <a:rPr kumimoji="0" lang="en-US"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２）</a:t>
              </a:r>
              <a:endParaRPr kumimoji="0" lang="en-US"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0" name="Rectangle 63">
              <a:extLst>
                <a:ext uri="{FF2B5EF4-FFF2-40B4-BE49-F238E27FC236}">
                  <a16:creationId xmlns:a16="http://schemas.microsoft.com/office/drawing/2014/main" id="{A1F68733-C738-2B3A-92E5-FD6A6F2454FF}"/>
                </a:ext>
              </a:extLst>
            </p:cNvPr>
            <p:cNvSpPr>
              <a:spLocks noChangeArrowheads="1"/>
            </p:cNvSpPr>
            <p:nvPr/>
          </p:nvSpPr>
          <p:spPr bwMode="auto">
            <a:xfrm>
              <a:off x="3392733" y="4863626"/>
              <a:ext cx="309982" cy="1686481"/>
            </a:xfrm>
            <a:prstGeom prst="rect">
              <a:avLst/>
            </a:prstGeom>
            <a:solidFill>
              <a:srgbClr val="FFFFFF"/>
            </a:solidFill>
            <a:ln w="15875">
              <a:solidFill>
                <a:srgbClr val="000000"/>
              </a:solidFill>
              <a:miter lim="800000"/>
              <a:headEnd/>
              <a:tailEnd/>
            </a:ln>
          </p:spPr>
          <p:txBody>
            <a:bodyPr vert="eaVert" wrap="square" lIns="74295" tIns="8890" rIns="74295" bIns="8890" numCol="1" anchor="ctr" anchorCtr="0" compatLnSpc="1">
              <a:prstTxWarp prst="textNoShape">
                <a:avLst/>
              </a:prstTxWarp>
            </a:body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⑤</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交付決定</a:t>
              </a:r>
              <a:endParaRPr kumimoji="0" lang="ja-JP" altLang="ja-JP" sz="1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72" name="Rectangle 65">
              <a:extLst>
                <a:ext uri="{FF2B5EF4-FFF2-40B4-BE49-F238E27FC236}">
                  <a16:creationId xmlns:a16="http://schemas.microsoft.com/office/drawing/2014/main" id="{B90C46E2-DDF4-252B-93FB-A74C8B7E6AF7}"/>
                </a:ext>
              </a:extLst>
            </p:cNvPr>
            <p:cNvSpPr>
              <a:spLocks noChangeArrowheads="1"/>
            </p:cNvSpPr>
            <p:nvPr/>
          </p:nvSpPr>
          <p:spPr bwMode="auto">
            <a:xfrm>
              <a:off x="4810252" y="4831310"/>
              <a:ext cx="400650" cy="1703596"/>
            </a:xfrm>
            <a:prstGeom prst="rect">
              <a:avLst/>
            </a:prstGeom>
            <a:solidFill>
              <a:srgbClr val="FFFFFF"/>
            </a:solidFill>
            <a:ln w="15875">
              <a:solidFill>
                <a:srgbClr val="000000"/>
              </a:solidFill>
              <a:miter lim="800000"/>
              <a:headEnd/>
              <a:tailEnd/>
            </a:ln>
          </p:spPr>
          <p:txBody>
            <a:bodyPr vert="eaVert" wrap="square" lIns="74295" tIns="8890" rIns="74295" bIns="8890" numCol="1" anchor="ctr" anchorCtr="0" compatLnSpc="1">
              <a:prstTxWarp prst="textNoShape">
                <a:avLst/>
              </a:prstTxWarp>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⑦実績報告書の提出</a:t>
              </a:r>
              <a:endParaRPr kumimoji="0" lang="ja-JP" altLang="ja-JP" sz="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73" name="Rectangle 66">
              <a:extLst>
                <a:ext uri="{FF2B5EF4-FFF2-40B4-BE49-F238E27FC236}">
                  <a16:creationId xmlns:a16="http://schemas.microsoft.com/office/drawing/2014/main" id="{89B48BA4-5BB2-D5BD-10B8-0A31879FBAED}"/>
                </a:ext>
              </a:extLst>
            </p:cNvPr>
            <p:cNvSpPr>
              <a:spLocks noChangeArrowheads="1"/>
            </p:cNvSpPr>
            <p:nvPr/>
          </p:nvSpPr>
          <p:spPr bwMode="auto">
            <a:xfrm>
              <a:off x="5494754" y="4831310"/>
              <a:ext cx="373062" cy="1703595"/>
            </a:xfrm>
            <a:prstGeom prst="rect">
              <a:avLst/>
            </a:prstGeom>
            <a:solidFill>
              <a:srgbClr val="FFFFFF"/>
            </a:solidFill>
            <a:ln w="15875">
              <a:solidFill>
                <a:srgbClr val="000000"/>
              </a:solidFill>
              <a:miter lim="800000"/>
              <a:headEnd/>
              <a:tailEnd/>
            </a:ln>
          </p:spPr>
          <p:txBody>
            <a:bodyPr vert="eaVert" wrap="square" lIns="74295" tIns="8890" rIns="74295" bIns="8890" numCol="1" anchor="ctr" anchorCtr="0" compatLnSpc="1">
              <a:prstTxWarp prst="textNoShape">
                <a:avLst/>
              </a:prstTxWarp>
            </a:body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⑧実績報告書の審査</a:t>
              </a:r>
              <a:endParaRPr kumimoji="0" lang="ja-JP" altLang="ja-JP" sz="1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77" name="Rectangle 63">
              <a:extLst>
                <a:ext uri="{FF2B5EF4-FFF2-40B4-BE49-F238E27FC236}">
                  <a16:creationId xmlns:a16="http://schemas.microsoft.com/office/drawing/2014/main" id="{EE0CECFF-0D96-B1AB-B19F-0D0E41809E0A}"/>
                </a:ext>
              </a:extLst>
            </p:cNvPr>
            <p:cNvSpPr>
              <a:spLocks noChangeArrowheads="1"/>
            </p:cNvSpPr>
            <p:nvPr/>
          </p:nvSpPr>
          <p:spPr bwMode="auto">
            <a:xfrm>
              <a:off x="4016054" y="4831310"/>
              <a:ext cx="538696" cy="1718797"/>
            </a:xfrm>
            <a:prstGeom prst="rect">
              <a:avLst/>
            </a:prstGeom>
            <a:solidFill>
              <a:srgbClr val="FFFFFF"/>
            </a:solidFill>
            <a:ln w="15875">
              <a:solidFill>
                <a:srgbClr val="000000"/>
              </a:solidFill>
              <a:miter lim="800000"/>
              <a:headEnd/>
              <a:tailEnd/>
            </a:ln>
          </p:spPr>
          <p:txBody>
            <a:bodyPr vert="eaVert" wrap="square" lIns="74295" tIns="8890" rIns="74295" bIns="8890" numCol="1" anchor="ctr" anchorCtr="0" compatLnSpc="1">
              <a:prstTxWarp prst="textNoShape">
                <a:avLst/>
              </a:prstTxWarp>
            </a:body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⑥事業開始・</a:t>
              </a:r>
              <a:endParaRPr kumimoji="0" lang="en-US"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139700" algn="l" defTabSz="914400" rtl="0" eaLnBrk="0" fontAlgn="base" latinLnBrk="0" hangingPunct="0">
                <a:lnSpc>
                  <a:spcPct val="100000"/>
                </a:lnSpc>
                <a:spcBef>
                  <a:spcPct val="0"/>
                </a:spcBef>
                <a:spcAft>
                  <a:spcPct val="0"/>
                </a:spcAft>
                <a:buClrTx/>
                <a:buSzTx/>
                <a:buFontTx/>
                <a:buNone/>
                <a:tabLst/>
              </a:pPr>
              <a:r>
                <a:rPr lang="ja-JP" altLang="en-US" sz="1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商店街</a:t>
              </a:r>
              <a:r>
                <a:rPr lang="ja-JP" altLang="en-US" sz="1100" dirty="0">
                  <a:latin typeface="BIZ UDPゴシック" panose="020B0400000000000000" pitchFamily="50" charset="-128"/>
                  <a:ea typeface="BIZ UDPゴシック" panose="020B0400000000000000" pitchFamily="50" charset="-128"/>
                  <a:cs typeface="Times New Roman" panose="02020603050405020304" pitchFamily="18" charset="0"/>
                </a:rPr>
                <a:t>への加入</a:t>
              </a:r>
              <a:endPar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85" name="AutoShape 79">
              <a:extLst>
                <a:ext uri="{FF2B5EF4-FFF2-40B4-BE49-F238E27FC236}">
                  <a16:creationId xmlns:a16="http://schemas.microsoft.com/office/drawing/2014/main" id="{A19FC730-528B-243D-50F4-2015F8872213}"/>
                </a:ext>
              </a:extLst>
            </p:cNvPr>
            <p:cNvSpPr>
              <a:spLocks noChangeArrowheads="1"/>
            </p:cNvSpPr>
            <p:nvPr/>
          </p:nvSpPr>
          <p:spPr bwMode="auto">
            <a:xfrm>
              <a:off x="4554750" y="5586057"/>
              <a:ext cx="244671" cy="246221"/>
            </a:xfrm>
            <a:prstGeom prst="rightArrow">
              <a:avLst>
                <a:gd name="adj1" fmla="val 50000"/>
                <a:gd name="adj2" fmla="val 32475"/>
              </a:avLst>
            </a:prstGeom>
            <a:solidFill>
              <a:schemeClr val="bg1">
                <a:lumMod val="50000"/>
              </a:schemeClr>
            </a:solidFill>
            <a:ln w="9525">
              <a:solidFill>
                <a:schemeClr val="tx1"/>
              </a:solidFill>
              <a:prstDash val="solid"/>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3" name="Rectangle 60">
              <a:extLst>
                <a:ext uri="{FF2B5EF4-FFF2-40B4-BE49-F238E27FC236}">
                  <a16:creationId xmlns:a16="http://schemas.microsoft.com/office/drawing/2014/main" id="{B308F4C3-1DBC-AFD1-19F3-1CB79C356015}"/>
                </a:ext>
              </a:extLst>
            </p:cNvPr>
            <p:cNvSpPr>
              <a:spLocks noChangeArrowheads="1"/>
            </p:cNvSpPr>
            <p:nvPr/>
          </p:nvSpPr>
          <p:spPr bwMode="auto">
            <a:xfrm>
              <a:off x="2167773" y="4842494"/>
              <a:ext cx="344855" cy="1694004"/>
            </a:xfrm>
            <a:prstGeom prst="rect">
              <a:avLst/>
            </a:prstGeom>
            <a:solidFill>
              <a:srgbClr val="FFFFFF"/>
            </a:solidFill>
            <a:ln w="15875">
              <a:solidFill>
                <a:srgbClr val="000000"/>
              </a:solidFill>
              <a:miter lim="800000"/>
              <a:headEnd/>
              <a:tailEnd/>
            </a:ln>
          </p:spPr>
          <p:txBody>
            <a:bodyPr vert="eaVert" wrap="square" lIns="74295" tIns="8890" rIns="74295" bIns="8890" numCol="1" anchor="ctr" anchorCtr="0" compatLnSpc="1">
              <a:prstTxWarp prst="textNoShape">
                <a:avLst/>
              </a:prstTxWarp>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④第</a:t>
              </a:r>
              <a:r>
                <a:rPr lang="ja-JP" altLang="en-US" sz="1100" dirty="0">
                  <a:latin typeface="BIZ UDPゴシック" panose="020B0400000000000000" pitchFamily="50" charset="-128"/>
                  <a:ea typeface="BIZ UDPゴシック" panose="020B0400000000000000" pitchFamily="50" charset="-128"/>
                  <a:cs typeface="Times New Roman" panose="02020603050405020304" pitchFamily="18" charset="0"/>
                </a:rPr>
                <a:t>１次審査（書面）</a:t>
              </a:r>
              <a:endParaRPr kumimoji="0" lang="ja-JP" altLang="ja-JP" sz="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4" name="AutoShape 79">
              <a:extLst>
                <a:ext uri="{FF2B5EF4-FFF2-40B4-BE49-F238E27FC236}">
                  <a16:creationId xmlns:a16="http://schemas.microsoft.com/office/drawing/2014/main" id="{69276F27-9823-2EA1-ACB5-5CF8E9EB5C9B}"/>
                </a:ext>
              </a:extLst>
            </p:cNvPr>
            <p:cNvSpPr>
              <a:spLocks noChangeArrowheads="1"/>
            </p:cNvSpPr>
            <p:nvPr/>
          </p:nvSpPr>
          <p:spPr bwMode="auto">
            <a:xfrm>
              <a:off x="5233624" y="5581534"/>
              <a:ext cx="244671" cy="246221"/>
            </a:xfrm>
            <a:prstGeom prst="rightArrow">
              <a:avLst>
                <a:gd name="adj1" fmla="val 50000"/>
                <a:gd name="adj2" fmla="val 32475"/>
              </a:avLst>
            </a:prstGeom>
            <a:solidFill>
              <a:schemeClr val="bg1">
                <a:lumMod val="50000"/>
              </a:schemeClr>
            </a:solidFill>
            <a:ln w="9525">
              <a:solidFill>
                <a:schemeClr val="tx1"/>
              </a:solidFill>
              <a:prstDash val="solid"/>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5" name="AutoShape 79">
              <a:extLst>
                <a:ext uri="{FF2B5EF4-FFF2-40B4-BE49-F238E27FC236}">
                  <a16:creationId xmlns:a16="http://schemas.microsoft.com/office/drawing/2014/main" id="{39BE5E55-005E-9C53-9238-D45F82DD82E9}"/>
                </a:ext>
              </a:extLst>
            </p:cNvPr>
            <p:cNvSpPr>
              <a:spLocks noChangeArrowheads="1"/>
            </p:cNvSpPr>
            <p:nvPr/>
          </p:nvSpPr>
          <p:spPr bwMode="auto">
            <a:xfrm>
              <a:off x="5884275" y="5581534"/>
              <a:ext cx="244671" cy="246221"/>
            </a:xfrm>
            <a:prstGeom prst="rightArrow">
              <a:avLst>
                <a:gd name="adj1" fmla="val 50000"/>
                <a:gd name="adj2" fmla="val 32475"/>
              </a:avLst>
            </a:prstGeom>
            <a:solidFill>
              <a:schemeClr val="bg1">
                <a:lumMod val="50000"/>
              </a:schemeClr>
            </a:solidFill>
            <a:ln w="9525">
              <a:solidFill>
                <a:schemeClr val="tx1"/>
              </a:solidFill>
              <a:prstDash val="solid"/>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9" name="AutoShape 79">
              <a:extLst>
                <a:ext uri="{FF2B5EF4-FFF2-40B4-BE49-F238E27FC236}">
                  <a16:creationId xmlns:a16="http://schemas.microsoft.com/office/drawing/2014/main" id="{F311B965-E54C-0D7A-F0BC-7D6BB66432A6}"/>
                </a:ext>
              </a:extLst>
            </p:cNvPr>
            <p:cNvSpPr>
              <a:spLocks noChangeArrowheads="1"/>
            </p:cNvSpPr>
            <p:nvPr/>
          </p:nvSpPr>
          <p:spPr bwMode="auto">
            <a:xfrm>
              <a:off x="3747837" y="5572052"/>
              <a:ext cx="244671" cy="246221"/>
            </a:xfrm>
            <a:prstGeom prst="rightArrow">
              <a:avLst>
                <a:gd name="adj1" fmla="val 50000"/>
                <a:gd name="adj2" fmla="val 32475"/>
              </a:avLst>
            </a:prstGeom>
            <a:solidFill>
              <a:schemeClr val="bg1">
                <a:lumMod val="50000"/>
              </a:schemeClr>
            </a:solidFill>
            <a:ln w="9525">
              <a:solidFill>
                <a:schemeClr val="tx1"/>
              </a:solidFill>
              <a:prstDash val="solid"/>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10" name="AutoShape 79">
              <a:extLst>
                <a:ext uri="{FF2B5EF4-FFF2-40B4-BE49-F238E27FC236}">
                  <a16:creationId xmlns:a16="http://schemas.microsoft.com/office/drawing/2014/main" id="{28623ABB-2008-926F-A071-F1D253AAC506}"/>
                </a:ext>
              </a:extLst>
            </p:cNvPr>
            <p:cNvSpPr>
              <a:spLocks noChangeArrowheads="1"/>
            </p:cNvSpPr>
            <p:nvPr/>
          </p:nvSpPr>
          <p:spPr bwMode="auto">
            <a:xfrm>
              <a:off x="2519288" y="5562350"/>
              <a:ext cx="244671" cy="246221"/>
            </a:xfrm>
            <a:prstGeom prst="rightArrow">
              <a:avLst>
                <a:gd name="adj1" fmla="val 50000"/>
                <a:gd name="adj2" fmla="val 32475"/>
              </a:avLst>
            </a:prstGeom>
            <a:solidFill>
              <a:schemeClr val="bg1">
                <a:lumMod val="50000"/>
              </a:schemeClr>
            </a:solidFill>
            <a:ln w="9525">
              <a:solidFill>
                <a:schemeClr val="tx1"/>
              </a:solidFill>
              <a:prstDash val="solid"/>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11" name="AutoShape 79">
              <a:extLst>
                <a:ext uri="{FF2B5EF4-FFF2-40B4-BE49-F238E27FC236}">
                  <a16:creationId xmlns:a16="http://schemas.microsoft.com/office/drawing/2014/main" id="{A12C7DCB-8020-D87E-B909-4E9E9B8DEC15}"/>
                </a:ext>
              </a:extLst>
            </p:cNvPr>
            <p:cNvSpPr>
              <a:spLocks noChangeArrowheads="1"/>
            </p:cNvSpPr>
            <p:nvPr/>
          </p:nvSpPr>
          <p:spPr bwMode="auto">
            <a:xfrm>
              <a:off x="3154980" y="5557760"/>
              <a:ext cx="244671" cy="246221"/>
            </a:xfrm>
            <a:prstGeom prst="rightArrow">
              <a:avLst>
                <a:gd name="adj1" fmla="val 50000"/>
                <a:gd name="adj2" fmla="val 32475"/>
              </a:avLst>
            </a:prstGeom>
            <a:solidFill>
              <a:schemeClr val="bg1">
                <a:lumMod val="50000"/>
              </a:schemeClr>
            </a:solidFill>
            <a:ln w="9525">
              <a:solidFill>
                <a:schemeClr val="tx1"/>
              </a:solidFill>
              <a:prstDash val="solid"/>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12" name="AutoShape 79">
              <a:extLst>
                <a:ext uri="{FF2B5EF4-FFF2-40B4-BE49-F238E27FC236}">
                  <a16:creationId xmlns:a16="http://schemas.microsoft.com/office/drawing/2014/main" id="{66F94F44-E2D2-DB82-2FAC-815A4C1A9E48}"/>
                </a:ext>
              </a:extLst>
            </p:cNvPr>
            <p:cNvSpPr>
              <a:spLocks noChangeArrowheads="1"/>
            </p:cNvSpPr>
            <p:nvPr/>
          </p:nvSpPr>
          <p:spPr bwMode="auto">
            <a:xfrm>
              <a:off x="1904337" y="5552503"/>
              <a:ext cx="244671" cy="246221"/>
            </a:xfrm>
            <a:prstGeom prst="rightArrow">
              <a:avLst>
                <a:gd name="adj1" fmla="val 50000"/>
                <a:gd name="adj2" fmla="val 32475"/>
              </a:avLst>
            </a:prstGeom>
            <a:solidFill>
              <a:schemeClr val="bg1">
                <a:lumMod val="50000"/>
              </a:schemeClr>
            </a:solidFill>
            <a:ln w="9525">
              <a:solidFill>
                <a:schemeClr val="tx1"/>
              </a:solidFill>
              <a:prstDash val="solid"/>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13" name="AutoShape 79">
              <a:extLst>
                <a:ext uri="{FF2B5EF4-FFF2-40B4-BE49-F238E27FC236}">
                  <a16:creationId xmlns:a16="http://schemas.microsoft.com/office/drawing/2014/main" id="{B2FD675D-5A18-488E-F07D-8EA3F460C89D}"/>
                </a:ext>
              </a:extLst>
            </p:cNvPr>
            <p:cNvSpPr>
              <a:spLocks noChangeArrowheads="1"/>
            </p:cNvSpPr>
            <p:nvPr/>
          </p:nvSpPr>
          <p:spPr bwMode="auto">
            <a:xfrm>
              <a:off x="675178" y="5552503"/>
              <a:ext cx="244671" cy="246221"/>
            </a:xfrm>
            <a:prstGeom prst="rightArrow">
              <a:avLst>
                <a:gd name="adj1" fmla="val 50000"/>
                <a:gd name="adj2" fmla="val 32475"/>
              </a:avLst>
            </a:prstGeom>
            <a:solidFill>
              <a:schemeClr val="bg1">
                <a:lumMod val="50000"/>
              </a:schemeClr>
            </a:solidFill>
            <a:ln w="9525">
              <a:solidFill>
                <a:schemeClr val="tx1"/>
              </a:solidFill>
              <a:prstDash val="solid"/>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14" name="AutoShape 79">
              <a:extLst>
                <a:ext uri="{FF2B5EF4-FFF2-40B4-BE49-F238E27FC236}">
                  <a16:creationId xmlns:a16="http://schemas.microsoft.com/office/drawing/2014/main" id="{7740D4D4-2CA0-9050-AC8B-17C9C301BFE0}"/>
                </a:ext>
              </a:extLst>
            </p:cNvPr>
            <p:cNvSpPr>
              <a:spLocks noChangeArrowheads="1"/>
            </p:cNvSpPr>
            <p:nvPr/>
          </p:nvSpPr>
          <p:spPr bwMode="auto">
            <a:xfrm>
              <a:off x="1256649" y="5560324"/>
              <a:ext cx="244671" cy="246221"/>
            </a:xfrm>
            <a:prstGeom prst="rightArrow">
              <a:avLst>
                <a:gd name="adj1" fmla="val 50000"/>
                <a:gd name="adj2" fmla="val 32475"/>
              </a:avLst>
            </a:prstGeom>
            <a:solidFill>
              <a:schemeClr val="bg1">
                <a:lumMod val="50000"/>
              </a:schemeClr>
            </a:solidFill>
            <a:ln w="9525">
              <a:solidFill>
                <a:schemeClr val="tx1"/>
              </a:solidFill>
              <a:prstDash val="solid"/>
              <a:miter lim="800000"/>
              <a:headEnd/>
              <a:tailEnd/>
            </a:ln>
          </p:spPr>
          <p:txBody>
            <a:bodyPr vert="horz" wrap="square" lIns="74295" tIns="8890" rIns="74295" bIns="8890" numCol="1" anchor="t" anchorCtr="0" compatLnSpc="1">
              <a:prstTxWarp prst="textNoShape">
                <a:avLst/>
              </a:prstTxWarp>
            </a:bodyPr>
            <a:lstStyle/>
            <a:p>
              <a:endParaRPr lang="ja-JP" altLang="en-US"/>
            </a:p>
          </p:txBody>
        </p:sp>
      </p:grpSp>
      <p:sp>
        <p:nvSpPr>
          <p:cNvPr id="15" name="テキスト ボックス 14">
            <a:extLst>
              <a:ext uri="{FF2B5EF4-FFF2-40B4-BE49-F238E27FC236}">
                <a16:creationId xmlns:a16="http://schemas.microsoft.com/office/drawing/2014/main" id="{0D33E318-B17A-7666-85D3-3ECA27C98EB4}"/>
              </a:ext>
            </a:extLst>
          </p:cNvPr>
          <p:cNvSpPr txBox="1"/>
          <p:nvPr/>
        </p:nvSpPr>
        <p:spPr>
          <a:xfrm>
            <a:off x="2524051" y="4481940"/>
            <a:ext cx="763824" cy="246221"/>
          </a:xfrm>
          <a:prstGeom prst="rect">
            <a:avLst/>
          </a:prstGeom>
          <a:noFill/>
        </p:spPr>
        <p:txBody>
          <a:bodyPr wrap="square">
            <a:spAutoFit/>
          </a:bodyPr>
          <a:lstStyle/>
          <a:p>
            <a:pPr algn="ctr">
              <a:lnSpc>
                <a:spcPts val="1200"/>
              </a:lnSpc>
            </a:pPr>
            <a:r>
              <a:rPr lang="ja-JP" altLang="en-US" sz="1000" b="1" dirty="0">
                <a:latin typeface="BIZ UDPゴシック" panose="020B0400000000000000" pitchFamily="50" charset="-128"/>
                <a:ea typeface="BIZ UDPゴシック" panose="020B0400000000000000" pitchFamily="50" charset="-128"/>
              </a:rPr>
              <a:t>＜８月＞</a:t>
            </a:r>
          </a:p>
        </p:txBody>
      </p:sp>
    </p:spTree>
    <p:extLst>
      <p:ext uri="{BB962C8B-B14F-4D97-AF65-F5344CB8AC3E}">
        <p14:creationId xmlns:p14="http://schemas.microsoft.com/office/powerpoint/2010/main" val="227361318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544</TotalTime>
  <Words>1086</Words>
  <Application>Microsoft Office PowerPoint</Application>
  <PresentationFormat>A4 210 x 297 mm</PresentationFormat>
  <Paragraphs>98</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BIZ UDPゴシック</vt:lpstr>
      <vt:lpstr>BIZ UDゴシック</vt:lpstr>
      <vt:lpstr>HGP創英角ｺﾞｼｯｸUB</vt:lpstr>
      <vt:lpstr>HGS創英角ｺﾞｼｯｸUB</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智之 佐久間</dc:creator>
  <cp:lastModifiedBy>佐藤　恵美子</cp:lastModifiedBy>
  <cp:revision>103</cp:revision>
  <cp:lastPrinted>2026-03-09T09:13:41Z</cp:lastPrinted>
  <dcterms:created xsi:type="dcterms:W3CDTF">2023-10-20T05:03:58Z</dcterms:created>
  <dcterms:modified xsi:type="dcterms:W3CDTF">2026-03-27T04:30:12Z</dcterms:modified>
</cp:coreProperties>
</file>